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9" r:id="rId2"/>
    <p:sldId id="271" r:id="rId3"/>
    <p:sldId id="272" r:id="rId4"/>
    <p:sldId id="273" r:id="rId5"/>
    <p:sldId id="276" r:id="rId6"/>
    <p:sldId id="277" r:id="rId7"/>
    <p:sldId id="278" r:id="rId8"/>
    <p:sldId id="279" r:id="rId9"/>
    <p:sldId id="280" r:id="rId10"/>
    <p:sldId id="282" r:id="rId11"/>
    <p:sldId id="284" r:id="rId12"/>
    <p:sldId id="283" r:id="rId13"/>
    <p:sldId id="285" r:id="rId14"/>
    <p:sldId id="286" r:id="rId15"/>
    <p:sldId id="287" r:id="rId16"/>
    <p:sldId id="288" r:id="rId17"/>
    <p:sldId id="289" r:id="rId18"/>
    <p:sldId id="292" r:id="rId19"/>
    <p:sldId id="293" r:id="rId20"/>
    <p:sldId id="291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4" r:id="rId31"/>
    <p:sldId id="303" r:id="rId32"/>
    <p:sldId id="305" r:id="rId33"/>
    <p:sldId id="306" r:id="rId34"/>
    <p:sldId id="307" r:id="rId35"/>
    <p:sldId id="309" r:id="rId36"/>
    <p:sldId id="310" r:id="rId37"/>
    <p:sldId id="311" r:id="rId38"/>
    <p:sldId id="27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AADD"/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01CA2D-E99E-9044-9058-72DABDDBBB67}" v="323" dt="2022-07-11T01:24:01.9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487BB-BF3E-05FC-C02D-BF79A8A422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7F803D-F731-828C-2CF8-8A7B5BC9CB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4C5B6-C8B2-8E23-23D3-6D8EE2991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CE9C8-A030-044C-8DA5-CB55EF1176A8}" type="datetimeFigureOut">
              <a:rPr lang="en-US" smtClean="0"/>
              <a:t>7/10/22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593F6-38F0-9462-71D8-317E75589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BB5359-90A3-3958-4C0D-C797B386C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4114D-6F16-9E45-84BB-570CA365A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480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0EE66-29D5-8D8B-E322-88368EA0F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20D4E4B-626F-3AB5-DC72-0FBA3CB7F7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23C06-048E-9F33-578E-9C0BEBC28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CE9C8-A030-044C-8DA5-CB55EF1176A8}" type="datetimeFigureOut">
              <a:rPr lang="en-US" smtClean="0"/>
              <a:t>7/10/22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8C69B-DF0E-FF2F-3566-414820387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684301-5076-0C6C-6EAD-1D1B09BFA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4114D-6F16-9E45-84BB-570CA365A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336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AF5BF5-703E-22C2-18BC-B1AABED1A4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3073DB-B8A1-553E-F7E4-517F2B9BD9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2A562-321E-CE03-7541-579414468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CE9C8-A030-044C-8DA5-CB55EF1176A8}" type="datetimeFigureOut">
              <a:rPr lang="en-US" smtClean="0"/>
              <a:t>7/10/22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543C0-1BA2-C19C-D772-A2C195A5A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72447C-4474-BD0B-A333-FA5CB942D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4114D-6F16-9E45-84BB-570CA365A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588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9BF80-D884-99FF-5DDF-7CDD25B6B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D7DEE-4B50-EA55-F36A-5525FC3844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2F645-F978-AF43-77A8-74C491372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CE9C8-A030-044C-8DA5-CB55EF1176A8}" type="datetimeFigureOut">
              <a:rPr lang="en-US" smtClean="0"/>
              <a:t>7/10/22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5BAF27-B594-9F17-8A12-004C7E86B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57A1D-6399-A273-A823-0B8EA3AA6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4114D-6F16-9E45-84BB-570CA365A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875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7510C-3B31-7B9A-229E-6DCE1482A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19066-E8E1-5695-82AF-55092805E2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4F957-3D5C-B154-7B4C-648F978C1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CE9C8-A030-044C-8DA5-CB55EF1176A8}" type="datetimeFigureOut">
              <a:rPr lang="en-US" smtClean="0"/>
              <a:t>7/10/22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610558-3EB2-F30A-4C86-3BA646D0C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FEC45-7407-287B-9639-FF4E9E957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4114D-6F16-9E45-84BB-570CA365A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658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DE7AA-3E22-E99E-B430-1666A2887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70F5CD-0960-44EF-E091-BA41C5F2E8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3F684-FFA3-7491-27D6-2648ABB220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ADAF02-DB53-15AA-395A-DAA8730ED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CE9C8-A030-044C-8DA5-CB55EF1176A8}" type="datetimeFigureOut">
              <a:rPr lang="en-US" smtClean="0"/>
              <a:t>7/10/22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E5C993-9E20-0670-D10C-3530CA33A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DD9F2B-A4E6-149D-BA02-B742D00D3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4114D-6F16-9E45-84BB-570CA365A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628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32645-4326-CD7D-25A8-B4BD9F031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E03B55-4A0A-064B-EE0C-CB5D270630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61EE9C0-E157-ADA6-91FF-528586644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B30A83-526D-1F08-EC22-E1F515FF23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9CCE04-824C-8F35-5457-5ACFE0EE48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664B46-D7AE-4C75-B0ED-FA3CFECB8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CE9C8-A030-044C-8DA5-CB55EF1176A8}" type="datetimeFigureOut">
              <a:rPr lang="en-US" smtClean="0"/>
              <a:t>7/10/22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8A3CD1-69D3-D92E-B6D7-BA0BCCC49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FF9E99-E0DA-8075-7396-D876D81EE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4114D-6F16-9E45-84BB-570CA365A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201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FF1AE-C51A-868A-6008-AF3783F03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77E3D7-35D3-B9D5-5237-5E723D39B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CE9C8-A030-044C-8DA5-CB55EF1176A8}" type="datetimeFigureOut">
              <a:rPr lang="en-US" smtClean="0"/>
              <a:t>7/10/22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5A3E0B-C4AF-0609-7BEB-63441DCDAB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93771B-CDF7-A242-0EF7-B7D4F2564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4114D-6F16-9E45-84BB-570CA365A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6637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9272DD-3785-1F5C-6C53-51F6D7714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CE9C8-A030-044C-8DA5-CB55EF1176A8}" type="datetimeFigureOut">
              <a:rPr lang="en-US" smtClean="0"/>
              <a:t>7/10/22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B40386-2A75-ED61-E0EC-9FC57F409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FD691E-8276-75A2-7E95-3D42C5CCC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4114D-6F16-9E45-84BB-570CA365A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166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63370-F2A9-8297-1AC7-6F370308E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48873-E4B0-C264-FAD4-EB02D473F9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3EAD10-E582-FC5F-C24F-38DD95E639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E7EA8F-0E84-84E6-C2E5-F4D6350C8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CE9C8-A030-044C-8DA5-CB55EF1176A8}" type="datetimeFigureOut">
              <a:rPr lang="en-US" smtClean="0"/>
              <a:t>7/10/22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E003B1-FC7A-5E7F-E9B6-1A47A54E9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40B2CC-DA2B-1015-209F-90DD4CF8E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4114D-6F16-9E45-84BB-570CA365A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728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62DEB-17F4-50E3-7E32-48EB504B4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92F1F5-61E2-F4C7-F57B-7A863C5773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7FEAAD-B852-CDC9-1585-B89A072196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60DB75-164C-2BEF-F1A6-F7B0C838A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4CE9C8-A030-044C-8DA5-CB55EF1176A8}" type="datetimeFigureOut">
              <a:rPr lang="en-US" smtClean="0"/>
              <a:t>7/10/22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6CD430-FA9C-EE13-142D-BFB463FDF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E8F4D6-47CB-8417-79F4-F418E935F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4114D-6F16-9E45-84BB-570CA365A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273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E86A25-322E-276A-343C-FF22AF22C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12F6DC-6106-BA1F-5BF2-0BC030C6E6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55613-CB35-4827-2B21-F6CC737F4A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4CE9C8-A030-044C-8DA5-CB55EF1176A8}" type="datetimeFigureOut">
              <a:rPr lang="en-US" smtClean="0"/>
              <a:t>7/10/22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CD0ECA-1FF0-4A49-1C6C-1B3CC41FC1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7B026D-344C-31FB-91F7-DF25459978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64114D-6F16-9E45-84BB-570CA365A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431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BC2B08-F4F6-2847-B5DB-A8D4DF130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21732" y="6356350"/>
            <a:ext cx="256881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fld id="{DB462117-C16E-694E-B71A-62B7DF557822}" type="slidenum">
              <a:rPr lang="en-US">
                <a:solidFill>
                  <a:srgbClr val="FFFFFF"/>
                </a:solidFill>
              </a:rPr>
              <a:pPr algn="l">
                <a:spcAft>
                  <a:spcPts val="600"/>
                </a:spcAft>
              </a:pPr>
              <a:t>1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CB5699-E12A-1F41-B41D-C7DBA9C97D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39633" y="4518923"/>
            <a:ext cx="3312734" cy="1141851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 kern="1200">
                <a:solidFill>
                  <a:srgbClr val="080808"/>
                </a:solidFill>
                <a:latin typeface="+mn-lt"/>
                <a:ea typeface="+mn-ea"/>
                <a:cs typeface="+mn-cs"/>
              </a:rPr>
              <a:t>Rule-Based Models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3AA1E6-DF37-7640-A287-1C1D7F598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Hands On Intro to BioNetGen with VS Code Extension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233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414BC-E03D-5D37-2572-443E87AD0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steps to complete the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264F6-0023-DDDC-887B-AC88755FD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Define parameters kp1 and km1 (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parameters</a:t>
            </a:r>
            <a:r>
              <a:rPr lang="en-US" dirty="0"/>
              <a:t> block)</a:t>
            </a:r>
          </a:p>
          <a:p>
            <a:pPr lvl="1"/>
            <a:r>
              <a:rPr lang="en-US" dirty="0"/>
              <a:t>Set kp1=0.01 and km=1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Define species initially present (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species</a:t>
            </a:r>
            <a:r>
              <a:rPr lang="en-US" dirty="0"/>
              <a:t> block)</a:t>
            </a:r>
          </a:p>
          <a:p>
            <a:pPr lvl="1"/>
            <a:r>
              <a:rPr lang="en-US" dirty="0"/>
              <a:t>Take L0=R0=100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Define observables (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observables</a:t>
            </a:r>
            <a:r>
              <a:rPr lang="en-US" dirty="0"/>
              <a:t> block)</a:t>
            </a:r>
          </a:p>
          <a:p>
            <a:pPr lvl="1"/>
            <a:r>
              <a:rPr lang="en-US" dirty="0"/>
              <a:t>Free L and LR complexes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Add </a:t>
            </a:r>
            <a:r>
              <a:rPr lang="en-US" sz="24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simulate</a:t>
            </a:r>
            <a:r>
              <a:rPr lang="en-US" dirty="0"/>
              <a:t> action</a:t>
            </a:r>
          </a:p>
          <a:p>
            <a:pPr lvl="1"/>
            <a:r>
              <a:rPr lang="en-US" dirty="0"/>
              <a:t>What choice to make for </a:t>
            </a:r>
            <a:r>
              <a:rPr lang="en-US" sz="2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t_end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51087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641B5D-0B41-E2C9-DBA2-E591DDBEB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Complete model for reference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882BD7E-24D7-EA86-F59B-D004AE70E6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36438" y="643466"/>
            <a:ext cx="5262456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864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1DC8F9-3668-8B22-1A93-D7537B8B3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Time course for ligand-receptor model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DFCFB6-16FE-B996-26C5-925C9001DE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780381" y="1410577"/>
            <a:ext cx="6774570" cy="40345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719CF4-31F9-A815-20A5-2680E9AD1F2A}"/>
              </a:ext>
            </a:extLst>
          </p:cNvPr>
          <p:cNvSpPr txBox="1"/>
          <p:nvPr/>
        </p:nvSpPr>
        <p:spPr>
          <a:xfrm>
            <a:off x="7782339" y="5893905"/>
            <a:ext cx="1326004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Dark mode?</a:t>
            </a:r>
          </a:p>
        </p:txBody>
      </p:sp>
    </p:spTree>
    <p:extLst>
      <p:ext uri="{BB962C8B-B14F-4D97-AF65-F5344CB8AC3E}">
        <p14:creationId xmlns:p14="http://schemas.microsoft.com/office/powerpoint/2010/main" val="1854726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5FC83-7BEB-AD2B-8292-25C66CADF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“contact map” shows the molecules and interactions defined by the rules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118753-E21F-8945-72F8-CDE9B469F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7769" y="1825625"/>
            <a:ext cx="76964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351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F3E30-6798-2DBB-B69F-D1E02FCBF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finer points about “patterns”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D4A4A-A877-ECB0-468D-2F5A09607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Patterns are used to select sets of species with particular properties in observables and reaction rules.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894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F3E30-6798-2DBB-B69F-D1E02FCBF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finer points about “patterns”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D4A4A-A877-ECB0-468D-2F5A09607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Patterns are used to select sets of species with particular properties in observables and reaction rules.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4C370-7E98-2965-E739-50CC8EDF48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03754" y="2830040"/>
            <a:ext cx="2667000" cy="4318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3DAA5F6-C48E-74DD-202F-4B6B2913E5A6}"/>
              </a:ext>
            </a:extLst>
          </p:cNvPr>
          <p:cNvCxnSpPr/>
          <p:nvPr/>
        </p:nvCxnSpPr>
        <p:spPr>
          <a:xfrm flipV="1">
            <a:off x="3707295" y="3150705"/>
            <a:ext cx="0" cy="5068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503277-8106-1343-7A3C-05F74076E81B}"/>
              </a:ext>
            </a:extLst>
          </p:cNvPr>
          <p:cNvSpPr txBox="1"/>
          <p:nvPr/>
        </p:nvSpPr>
        <p:spPr>
          <a:xfrm>
            <a:off x="3508513" y="3657601"/>
            <a:ext cx="481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’r’ component of L is required to be unbound</a:t>
            </a:r>
          </a:p>
        </p:txBody>
      </p:sp>
    </p:spTree>
    <p:extLst>
      <p:ext uri="{BB962C8B-B14F-4D97-AF65-F5344CB8AC3E}">
        <p14:creationId xmlns:p14="http://schemas.microsoft.com/office/powerpoint/2010/main" val="3249365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F3E30-6798-2DBB-B69F-D1E02FCBF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finer points about “patterns”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D4A4A-A877-ECB0-468D-2F5A09607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Patterns are used to select sets of species with particular properties in observables and reaction rules.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can use the ‘+’ symbol to indicate that a bond must be present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4C370-7E98-2965-E739-50CC8EDF48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03754" y="2830040"/>
            <a:ext cx="2667000" cy="4318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3DAA5F6-C48E-74DD-202F-4B6B2913E5A6}"/>
              </a:ext>
            </a:extLst>
          </p:cNvPr>
          <p:cNvCxnSpPr/>
          <p:nvPr/>
        </p:nvCxnSpPr>
        <p:spPr>
          <a:xfrm flipV="1">
            <a:off x="3707295" y="3150705"/>
            <a:ext cx="0" cy="5068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503277-8106-1343-7A3C-05F74076E81B}"/>
              </a:ext>
            </a:extLst>
          </p:cNvPr>
          <p:cNvSpPr txBox="1"/>
          <p:nvPr/>
        </p:nvSpPr>
        <p:spPr>
          <a:xfrm>
            <a:off x="3508513" y="3657601"/>
            <a:ext cx="481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’r’ component of L is required to be unbound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670FDB-2E61-632F-5638-0C82603F7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546" y="4753665"/>
            <a:ext cx="3111500" cy="43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6120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F3E30-6798-2DBB-B69F-D1E02FCBF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finer points about “patterns”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D4A4A-A877-ECB0-468D-2F5A09607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Patterns are used to select sets of species with particular properties in observables and reaction rules.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can use the ‘+’ symbol to indicate that a bond must be present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  is equivalent to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4C370-7E98-2965-E739-50CC8EDF480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03754" y="2830040"/>
            <a:ext cx="2667000" cy="4318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3DAA5F6-C48E-74DD-202F-4B6B2913E5A6}"/>
              </a:ext>
            </a:extLst>
          </p:cNvPr>
          <p:cNvCxnSpPr/>
          <p:nvPr/>
        </p:nvCxnSpPr>
        <p:spPr>
          <a:xfrm flipV="1">
            <a:off x="3707295" y="3150705"/>
            <a:ext cx="0" cy="5068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503277-8106-1343-7A3C-05F74076E81B}"/>
              </a:ext>
            </a:extLst>
          </p:cNvPr>
          <p:cNvSpPr txBox="1"/>
          <p:nvPr/>
        </p:nvSpPr>
        <p:spPr>
          <a:xfrm>
            <a:off x="3508513" y="3657601"/>
            <a:ext cx="4813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’r’ component of L is required to be unbound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670FDB-2E61-632F-5638-0C82603F79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546" y="4753665"/>
            <a:ext cx="3111500" cy="431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6652EF-DB58-18B5-0B13-50C448B170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9546" y="5803343"/>
            <a:ext cx="35306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04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198E4-A732-AF08-4792-B54B4AC52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sz="4000" dirty="0" err="1">
                <a:solidFill>
                  <a:schemeClr val="bg1"/>
                </a:solidFill>
                <a:highlight>
                  <a:srgbClr val="0000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parameter_scan</a:t>
            </a:r>
            <a:r>
              <a:rPr lang="en-US" dirty="0"/>
              <a:t> to study the effect of varying ligand concentration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5869E9-184B-7405-6385-DE013C2F4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50690" y="1825624"/>
            <a:ext cx="7869741" cy="44524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F28287-CB36-FD3D-AFEE-45C9B205DCEB}"/>
              </a:ext>
            </a:extLst>
          </p:cNvPr>
          <p:cNvSpPr txBox="1"/>
          <p:nvPr/>
        </p:nvSpPr>
        <p:spPr>
          <a:xfrm>
            <a:off x="9098872" y="2550326"/>
            <a:ext cx="2973859" cy="70788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Define initial ligand concentration using 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L0</a:t>
            </a:r>
            <a:endParaRPr lang="en-US" sz="2000" dirty="0">
              <a:solidFill>
                <a:schemeClr val="bg1"/>
              </a:solidFill>
              <a:highlight>
                <a:srgbClr val="0000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AD1BAC-C3E6-DBAA-00D1-B07C7437B571}"/>
              </a:ext>
            </a:extLst>
          </p:cNvPr>
          <p:cNvSpPr txBox="1"/>
          <p:nvPr/>
        </p:nvSpPr>
        <p:spPr>
          <a:xfrm>
            <a:off x="9098871" y="5570139"/>
            <a:ext cx="2973859" cy="70788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Scan </a:t>
            </a:r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L0</a:t>
            </a:r>
            <a:r>
              <a:rPr lang="en-US" sz="2000" dirty="0">
                <a:solidFill>
                  <a:prstClr val="black"/>
                </a:solidFill>
              </a:rPr>
              <a:t> over several orders of magnitude </a:t>
            </a:r>
            <a:endParaRPr lang="en-US" sz="2000" dirty="0">
              <a:solidFill>
                <a:schemeClr val="bg1"/>
              </a:solidFill>
              <a:highlight>
                <a:srgbClr val="000000"/>
              </a:highlight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91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198E4-A732-AF08-4792-B54B4AC52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sz="4000" dirty="0" err="1">
                <a:solidFill>
                  <a:schemeClr val="bg1"/>
                </a:solidFill>
                <a:highlight>
                  <a:srgbClr val="000000"/>
                </a:highlight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parameter_scan</a:t>
            </a:r>
            <a:r>
              <a:rPr lang="en-US" dirty="0"/>
              <a:t> to study the effect of varying ligand concentration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95869E9-184B-7405-6385-DE013C2F4D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1150690" y="1825624"/>
            <a:ext cx="7869741" cy="44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112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90AFD8-E83C-4228-0054-97665DAA0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BioNetGen Resources Page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EC5EEE7-8D61-E0AB-1C93-D108BF7810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834218"/>
            <a:ext cx="6780700" cy="518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864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51A15-ED4B-9BCD-D0B9-3076BBF62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consider a bivalent ligand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1CA4689-BAD4-340F-555D-13931A097348}"/>
              </a:ext>
            </a:extLst>
          </p:cNvPr>
          <p:cNvGrpSpPr/>
          <p:nvPr/>
        </p:nvGrpSpPr>
        <p:grpSpPr>
          <a:xfrm>
            <a:off x="1360762" y="1690688"/>
            <a:ext cx="476722" cy="252592"/>
            <a:chOff x="2990779" y="2342337"/>
            <a:chExt cx="476722" cy="25259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662D10D-BE52-EAB3-0BB6-C11A89E839B9}"/>
                </a:ext>
              </a:extLst>
            </p:cNvPr>
            <p:cNvSpPr/>
            <p:nvPr/>
          </p:nvSpPr>
          <p:spPr>
            <a:xfrm>
              <a:off x="2990779" y="2342337"/>
              <a:ext cx="476722" cy="252592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D1BE64B-0F42-5338-5551-981C57C4BCFB}"/>
                </a:ext>
              </a:extLst>
            </p:cNvPr>
            <p:cNvSpPr/>
            <p:nvPr/>
          </p:nvSpPr>
          <p:spPr>
            <a:xfrm>
              <a:off x="3047109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2E6BC8E-3207-7D52-0A94-1C0F4840BDB6}"/>
                </a:ext>
              </a:extLst>
            </p:cNvPr>
            <p:cNvSpPr/>
            <p:nvPr/>
          </p:nvSpPr>
          <p:spPr>
            <a:xfrm>
              <a:off x="3282780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6D60F97-B8B4-5217-548C-9D37A2BB7524}"/>
              </a:ext>
            </a:extLst>
          </p:cNvPr>
          <p:cNvGrpSpPr/>
          <p:nvPr/>
        </p:nvGrpSpPr>
        <p:grpSpPr>
          <a:xfrm>
            <a:off x="1360762" y="2080794"/>
            <a:ext cx="218663" cy="665105"/>
            <a:chOff x="1391476" y="2535295"/>
            <a:chExt cx="218663" cy="66510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0B88DCE-CF72-B900-2BDC-5892B8661E8F}"/>
                </a:ext>
              </a:extLst>
            </p:cNvPr>
            <p:cNvSpPr/>
            <p:nvPr/>
          </p:nvSpPr>
          <p:spPr>
            <a:xfrm>
              <a:off x="1391476" y="2535295"/>
              <a:ext cx="218663" cy="66510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A27C0BC-E1A1-CCB8-D1CE-FAEF7CA4A5E5}"/>
                </a:ext>
              </a:extLst>
            </p:cNvPr>
            <p:cNvSpPr/>
            <p:nvPr/>
          </p:nvSpPr>
          <p:spPr>
            <a:xfrm>
              <a:off x="1436611" y="2594929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475CE4-A424-3ACD-8477-8250020A944B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 flipH="1">
            <a:off x="1470093" y="1883646"/>
            <a:ext cx="11195" cy="25678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276309-CD81-DEBE-63F7-85C9F67CD664}"/>
              </a:ext>
            </a:extLst>
          </p:cNvPr>
          <p:cNvGrpSpPr/>
          <p:nvPr/>
        </p:nvGrpSpPr>
        <p:grpSpPr>
          <a:xfrm>
            <a:off x="1633602" y="2080794"/>
            <a:ext cx="218663" cy="665105"/>
            <a:chOff x="1391476" y="2535295"/>
            <a:chExt cx="218663" cy="665105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4B24C14-7BFD-26A9-148F-E115C41058BB}"/>
                </a:ext>
              </a:extLst>
            </p:cNvPr>
            <p:cNvSpPr/>
            <p:nvPr/>
          </p:nvSpPr>
          <p:spPr>
            <a:xfrm>
              <a:off x="1391476" y="2535295"/>
              <a:ext cx="218663" cy="66510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A3B2B4B-F9B6-6A75-360E-B5296147CBC3}"/>
                </a:ext>
              </a:extLst>
            </p:cNvPr>
            <p:cNvSpPr/>
            <p:nvPr/>
          </p:nvSpPr>
          <p:spPr>
            <a:xfrm>
              <a:off x="1436611" y="2594929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0765501-0183-4A49-531E-9894B7846B64}"/>
              </a:ext>
            </a:extLst>
          </p:cNvPr>
          <p:cNvCxnSpPr>
            <a:cxnSpLocks/>
            <a:stCxn id="7" idx="4"/>
            <a:endCxn id="14" idx="0"/>
          </p:cNvCxnSpPr>
          <p:nvPr/>
        </p:nvCxnSpPr>
        <p:spPr>
          <a:xfrm>
            <a:off x="1716959" y="1883646"/>
            <a:ext cx="25974" cy="25678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F806A3-7BD9-74B4-D367-6AC6A7BEFDC6}"/>
              </a:ext>
            </a:extLst>
          </p:cNvPr>
          <p:cNvSpPr txBox="1"/>
          <p:nvPr/>
        </p:nvSpPr>
        <p:spPr>
          <a:xfrm>
            <a:off x="2073155" y="1605181"/>
            <a:ext cx="5999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Bivalent ligand has two equivalent sites for binding receptors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AA4326B-2EB3-088E-1AE9-5B6EAA8F2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410" y="2140428"/>
            <a:ext cx="2781300" cy="1282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6BD69C9-D93C-B05F-1B1D-EFC6593A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10" y="4506912"/>
            <a:ext cx="3810000" cy="1320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981DDF2-0862-5130-0A2E-CA2C79AA8113}"/>
              </a:ext>
            </a:extLst>
          </p:cNvPr>
          <p:cNvSpPr txBox="1"/>
          <p:nvPr/>
        </p:nvSpPr>
        <p:spPr>
          <a:xfrm>
            <a:off x="720480" y="3927436"/>
            <a:ext cx="212135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Modify observables 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88120C29-3440-6201-C46A-54DFFD166786}"/>
              </a:ext>
            </a:extLst>
          </p:cNvPr>
          <p:cNvSpPr/>
          <p:nvPr/>
        </p:nvSpPr>
        <p:spPr>
          <a:xfrm>
            <a:off x="4701506" y="488348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1DDBB29-4FE3-CDB1-F801-96AB1C2F1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6161" y="4506912"/>
            <a:ext cx="5334000" cy="16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64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51A15-ED4B-9BCD-D0B9-3076BBF62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consider a bivalent ligand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1CA4689-BAD4-340F-555D-13931A097348}"/>
              </a:ext>
            </a:extLst>
          </p:cNvPr>
          <p:cNvGrpSpPr/>
          <p:nvPr/>
        </p:nvGrpSpPr>
        <p:grpSpPr>
          <a:xfrm>
            <a:off x="1360762" y="1690688"/>
            <a:ext cx="476722" cy="252592"/>
            <a:chOff x="2990779" y="2342337"/>
            <a:chExt cx="476722" cy="25259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662D10D-BE52-EAB3-0BB6-C11A89E839B9}"/>
                </a:ext>
              </a:extLst>
            </p:cNvPr>
            <p:cNvSpPr/>
            <p:nvPr/>
          </p:nvSpPr>
          <p:spPr>
            <a:xfrm>
              <a:off x="2990779" y="2342337"/>
              <a:ext cx="476722" cy="252592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D1BE64B-0F42-5338-5551-981C57C4BCFB}"/>
                </a:ext>
              </a:extLst>
            </p:cNvPr>
            <p:cNvSpPr/>
            <p:nvPr/>
          </p:nvSpPr>
          <p:spPr>
            <a:xfrm>
              <a:off x="3047109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2E6BC8E-3207-7D52-0A94-1C0F4840BDB6}"/>
                </a:ext>
              </a:extLst>
            </p:cNvPr>
            <p:cNvSpPr/>
            <p:nvPr/>
          </p:nvSpPr>
          <p:spPr>
            <a:xfrm>
              <a:off x="3282780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6D60F97-B8B4-5217-548C-9D37A2BB7524}"/>
              </a:ext>
            </a:extLst>
          </p:cNvPr>
          <p:cNvGrpSpPr/>
          <p:nvPr/>
        </p:nvGrpSpPr>
        <p:grpSpPr>
          <a:xfrm>
            <a:off x="1360762" y="2080794"/>
            <a:ext cx="218663" cy="665105"/>
            <a:chOff x="1391476" y="2535295"/>
            <a:chExt cx="218663" cy="66510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0B88DCE-CF72-B900-2BDC-5892B8661E8F}"/>
                </a:ext>
              </a:extLst>
            </p:cNvPr>
            <p:cNvSpPr/>
            <p:nvPr/>
          </p:nvSpPr>
          <p:spPr>
            <a:xfrm>
              <a:off x="1391476" y="2535295"/>
              <a:ext cx="218663" cy="66510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A27C0BC-E1A1-CCB8-D1CE-FAEF7CA4A5E5}"/>
                </a:ext>
              </a:extLst>
            </p:cNvPr>
            <p:cNvSpPr/>
            <p:nvPr/>
          </p:nvSpPr>
          <p:spPr>
            <a:xfrm>
              <a:off x="1436611" y="2594929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475CE4-A424-3ACD-8477-8250020A944B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 flipH="1">
            <a:off x="1470093" y="1883646"/>
            <a:ext cx="11195" cy="25678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276309-CD81-DEBE-63F7-85C9F67CD664}"/>
              </a:ext>
            </a:extLst>
          </p:cNvPr>
          <p:cNvGrpSpPr/>
          <p:nvPr/>
        </p:nvGrpSpPr>
        <p:grpSpPr>
          <a:xfrm>
            <a:off x="1633602" y="2080794"/>
            <a:ext cx="218663" cy="665105"/>
            <a:chOff x="1391476" y="2535295"/>
            <a:chExt cx="218663" cy="665105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4B24C14-7BFD-26A9-148F-E115C41058BB}"/>
                </a:ext>
              </a:extLst>
            </p:cNvPr>
            <p:cNvSpPr/>
            <p:nvPr/>
          </p:nvSpPr>
          <p:spPr>
            <a:xfrm>
              <a:off x="1391476" y="2535295"/>
              <a:ext cx="218663" cy="66510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A3B2B4B-F9B6-6A75-360E-B5296147CBC3}"/>
                </a:ext>
              </a:extLst>
            </p:cNvPr>
            <p:cNvSpPr/>
            <p:nvPr/>
          </p:nvSpPr>
          <p:spPr>
            <a:xfrm>
              <a:off x="1436611" y="2594929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0765501-0183-4A49-531E-9894B7846B64}"/>
              </a:ext>
            </a:extLst>
          </p:cNvPr>
          <p:cNvCxnSpPr>
            <a:cxnSpLocks/>
            <a:stCxn id="7" idx="4"/>
            <a:endCxn id="14" idx="0"/>
          </p:cNvCxnSpPr>
          <p:nvPr/>
        </p:nvCxnSpPr>
        <p:spPr>
          <a:xfrm>
            <a:off x="1716959" y="1883646"/>
            <a:ext cx="25974" cy="25678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F806A3-7BD9-74B4-D367-6AC6A7BEFDC6}"/>
              </a:ext>
            </a:extLst>
          </p:cNvPr>
          <p:cNvSpPr txBox="1"/>
          <p:nvPr/>
        </p:nvSpPr>
        <p:spPr>
          <a:xfrm>
            <a:off x="2073155" y="1605181"/>
            <a:ext cx="5999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Bivalent ligand has two equivalent sites for binding receptors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AA4326B-2EB3-088E-1AE9-5B6EAA8F2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410" y="2140428"/>
            <a:ext cx="2781300" cy="1282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6BD69C9-D93C-B05F-1B1D-EFC6593A1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10" y="4506912"/>
            <a:ext cx="3810000" cy="1320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981DDF2-0862-5130-0A2E-CA2C79AA8113}"/>
              </a:ext>
            </a:extLst>
          </p:cNvPr>
          <p:cNvSpPr txBox="1"/>
          <p:nvPr/>
        </p:nvSpPr>
        <p:spPr>
          <a:xfrm>
            <a:off x="720480" y="3927436"/>
            <a:ext cx="2121350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/>
              <a:t>Modify observables 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88120C29-3440-6201-C46A-54DFFD166786}"/>
              </a:ext>
            </a:extLst>
          </p:cNvPr>
          <p:cNvSpPr/>
          <p:nvPr/>
        </p:nvSpPr>
        <p:spPr>
          <a:xfrm>
            <a:off x="4701506" y="4883488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1DDBB29-4FE3-CDB1-F801-96AB1C2F15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6161" y="4506912"/>
            <a:ext cx="5334000" cy="1612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35BA759-CB71-3E4C-FB88-BD028308A953}"/>
              </a:ext>
            </a:extLst>
          </p:cNvPr>
          <p:cNvSpPr txBox="1"/>
          <p:nvPr/>
        </p:nvSpPr>
        <p:spPr>
          <a:xfrm>
            <a:off x="2613088" y="2581989"/>
            <a:ext cx="6366510" cy="258532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5400" dirty="0"/>
              <a:t>DON’T FORGET TO MODIFY THE SPECIES BLOCK TOO!</a:t>
            </a:r>
          </a:p>
        </p:txBody>
      </p:sp>
    </p:spTree>
    <p:extLst>
      <p:ext uri="{BB962C8B-B14F-4D97-AF65-F5344CB8AC3E}">
        <p14:creationId xmlns:p14="http://schemas.microsoft.com/office/powerpoint/2010/main" val="326327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BF7F2E-0F6E-8B2F-102D-5BD854AEC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Timecourses</a:t>
            </a:r>
            <a:r>
              <a:rPr lang="en-US" dirty="0"/>
              <a:t> for ligand binding and dimerization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22F1C84-BF63-61E8-ECD5-4659690E36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5196" y="1825625"/>
            <a:ext cx="73616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204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FB592-475C-632C-56CF-AA6281F07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 scan reveals possibly surprising result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DA1BEAA-7890-7FF0-2925-CEDE7C934BE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469910"/>
            <a:ext cx="5181600" cy="3062767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1C07725-AC83-4355-92D8-DE9C7F872E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469910"/>
            <a:ext cx="5181600" cy="30627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45F6B7-B005-47CF-1739-9A23228A8C27}"/>
              </a:ext>
            </a:extLst>
          </p:cNvPr>
          <p:cNvSpPr txBox="1"/>
          <p:nvPr/>
        </p:nvSpPr>
        <p:spPr>
          <a:xfrm>
            <a:off x="7475837" y="1700857"/>
            <a:ext cx="2347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Dimerization exhibits maximum at ~ 1/</a:t>
            </a:r>
            <a:r>
              <a:rPr lang="en-US" b="1" dirty="0" err="1"/>
              <a:t>K</a:t>
            </a:r>
            <a:r>
              <a:rPr lang="en-US" b="1" baseline="-25000" dirty="0" err="1"/>
              <a:t>d</a:t>
            </a:r>
            <a:endParaRPr lang="en-US" b="1" baseline="-25000" dirty="0"/>
          </a:p>
        </p:txBody>
      </p:sp>
    </p:spTree>
    <p:extLst>
      <p:ext uri="{BB962C8B-B14F-4D97-AF65-F5344CB8AC3E}">
        <p14:creationId xmlns:p14="http://schemas.microsoft.com/office/powerpoint/2010/main" val="307357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6AC2D-E07D-97D7-2F8D-D2C2034C8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Examination of the </a:t>
            </a:r>
            <a:r>
              <a:rPr lang="en-US" sz="4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.net</a:t>
            </a:r>
            <a:r>
              <a:rPr lang="en-US" dirty="0"/>
              <a:t> file provides additional insights into the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DEACA4-DA03-0447-E240-7F9FA3380D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84626" y="1825625"/>
            <a:ext cx="3688747" cy="4351338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76630C-A973-6FBE-D490-96E1904C61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99767"/>
            <a:ext cx="5181600" cy="435133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Two reactions are generated each by the forward binding rule (</a:t>
            </a:r>
            <a:r>
              <a:rPr lang="en-US" sz="24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lrbind</a:t>
            </a:r>
            <a:r>
              <a:rPr lang="en-US" dirty="0"/>
              <a:t>) and its reverse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 each case a factor of 2 is added to one of the reactions because of symmetry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Factors of 2 are also added to two of the observables (computed from </a:t>
            </a:r>
            <a:r>
              <a:rPr lang="en-US" sz="2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groups</a:t>
            </a:r>
            <a:r>
              <a:rPr lang="en-US" dirty="0"/>
              <a:t>) because of symmetry.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Species</a:t>
            </a:r>
            <a:r>
              <a:rPr lang="en-US" dirty="0"/>
              <a:t> keyword can be used in observable definition to avoid these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15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51A15-ED4B-9BCD-D0B9-3076BBF62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Exercise: How can we make the ligand binding cooperative?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1CA4689-BAD4-340F-555D-13931A097348}"/>
              </a:ext>
            </a:extLst>
          </p:cNvPr>
          <p:cNvGrpSpPr/>
          <p:nvPr/>
        </p:nvGrpSpPr>
        <p:grpSpPr>
          <a:xfrm>
            <a:off x="5188411" y="1974512"/>
            <a:ext cx="476722" cy="252592"/>
            <a:chOff x="2990779" y="2342337"/>
            <a:chExt cx="476722" cy="25259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662D10D-BE52-EAB3-0BB6-C11A89E839B9}"/>
                </a:ext>
              </a:extLst>
            </p:cNvPr>
            <p:cNvSpPr/>
            <p:nvPr/>
          </p:nvSpPr>
          <p:spPr>
            <a:xfrm>
              <a:off x="2990779" y="2342337"/>
              <a:ext cx="476722" cy="252592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D1BE64B-0F42-5338-5551-981C57C4BCFB}"/>
                </a:ext>
              </a:extLst>
            </p:cNvPr>
            <p:cNvSpPr/>
            <p:nvPr/>
          </p:nvSpPr>
          <p:spPr>
            <a:xfrm>
              <a:off x="3047109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2E6BC8E-3207-7D52-0A94-1C0F4840BDB6}"/>
                </a:ext>
              </a:extLst>
            </p:cNvPr>
            <p:cNvSpPr/>
            <p:nvPr/>
          </p:nvSpPr>
          <p:spPr>
            <a:xfrm>
              <a:off x="3282780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6D60F97-B8B4-5217-548C-9D37A2BB7524}"/>
              </a:ext>
            </a:extLst>
          </p:cNvPr>
          <p:cNvGrpSpPr/>
          <p:nvPr/>
        </p:nvGrpSpPr>
        <p:grpSpPr>
          <a:xfrm>
            <a:off x="5188411" y="2364618"/>
            <a:ext cx="218663" cy="665105"/>
            <a:chOff x="1391476" y="2535295"/>
            <a:chExt cx="218663" cy="66510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80B88DCE-CF72-B900-2BDC-5892B8661E8F}"/>
                </a:ext>
              </a:extLst>
            </p:cNvPr>
            <p:cNvSpPr/>
            <p:nvPr/>
          </p:nvSpPr>
          <p:spPr>
            <a:xfrm>
              <a:off x="1391476" y="2535295"/>
              <a:ext cx="218663" cy="66510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A27C0BC-E1A1-CCB8-D1CE-FAEF7CA4A5E5}"/>
                </a:ext>
              </a:extLst>
            </p:cNvPr>
            <p:cNvSpPr/>
            <p:nvPr/>
          </p:nvSpPr>
          <p:spPr>
            <a:xfrm>
              <a:off x="1436611" y="2594929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F475CE4-A424-3ACD-8477-8250020A944B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 flipH="1">
            <a:off x="5297742" y="2167470"/>
            <a:ext cx="11195" cy="25678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9276309-CD81-DEBE-63F7-85C9F67CD664}"/>
              </a:ext>
            </a:extLst>
          </p:cNvPr>
          <p:cNvGrpSpPr/>
          <p:nvPr/>
        </p:nvGrpSpPr>
        <p:grpSpPr>
          <a:xfrm>
            <a:off x="5461251" y="2364618"/>
            <a:ext cx="218663" cy="665105"/>
            <a:chOff x="1391476" y="2535295"/>
            <a:chExt cx="218663" cy="665105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C4B24C14-7BFD-26A9-148F-E115C41058BB}"/>
                </a:ext>
              </a:extLst>
            </p:cNvPr>
            <p:cNvSpPr/>
            <p:nvPr/>
          </p:nvSpPr>
          <p:spPr>
            <a:xfrm>
              <a:off x="1391476" y="2535295"/>
              <a:ext cx="218663" cy="66510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A3B2B4B-F9B6-6A75-360E-B5296147CBC3}"/>
                </a:ext>
              </a:extLst>
            </p:cNvPr>
            <p:cNvSpPr/>
            <p:nvPr/>
          </p:nvSpPr>
          <p:spPr>
            <a:xfrm>
              <a:off x="1436611" y="2594929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0765501-0183-4A49-531E-9894B7846B64}"/>
              </a:ext>
            </a:extLst>
          </p:cNvPr>
          <p:cNvCxnSpPr>
            <a:cxnSpLocks/>
            <a:stCxn id="7" idx="4"/>
            <a:endCxn id="14" idx="0"/>
          </p:cNvCxnSpPr>
          <p:nvPr/>
        </p:nvCxnSpPr>
        <p:spPr>
          <a:xfrm>
            <a:off x="5544608" y="2167470"/>
            <a:ext cx="25974" cy="25678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BEB055D-4829-61FF-40CD-1AF0865CF149}"/>
              </a:ext>
            </a:extLst>
          </p:cNvPr>
          <p:cNvSpPr txBox="1"/>
          <p:nvPr/>
        </p:nvSpPr>
        <p:spPr>
          <a:xfrm>
            <a:off x="4040623" y="205492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kp1,km1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8105DE8-C2E4-25F8-BC14-609FBD627BC9}"/>
              </a:ext>
            </a:extLst>
          </p:cNvPr>
          <p:cNvSpPr txBox="1"/>
          <p:nvPr/>
        </p:nvSpPr>
        <p:spPr>
          <a:xfrm>
            <a:off x="5725049" y="2057808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kp2,km2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7F11D5C-56E8-2FB3-2171-B239778A7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177" y="3639236"/>
            <a:ext cx="2273300" cy="22733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C0C5673-4C43-708A-05D5-2B33EB96D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527" y="4140886"/>
            <a:ext cx="7645400" cy="12700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5DDCD01-1D57-F989-D087-5F465BDE59C5}"/>
              </a:ext>
            </a:extLst>
          </p:cNvPr>
          <p:cNvSpPr txBox="1"/>
          <p:nvPr/>
        </p:nvSpPr>
        <p:spPr>
          <a:xfrm>
            <a:off x="5634778" y="5807676"/>
            <a:ext cx="3954505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What is the effect on the binding curve?</a:t>
            </a:r>
          </a:p>
        </p:txBody>
      </p:sp>
    </p:spTree>
    <p:extLst>
      <p:ext uri="{BB962C8B-B14F-4D97-AF65-F5344CB8AC3E}">
        <p14:creationId xmlns:p14="http://schemas.microsoft.com/office/powerpoint/2010/main" val="2211245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6AC2D-E07D-97D7-2F8D-D2C2034C8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sz="40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.net</a:t>
            </a:r>
            <a:r>
              <a:rPr lang="en-US" dirty="0"/>
              <a:t> file for modified model demonstrates expected network is generated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DEACA4-DA03-0447-E240-7F9FA3380D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84626" y="2048051"/>
            <a:ext cx="3688747" cy="4351338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9FF0D92-8BA8-FDB3-4C94-E8AC9531CE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rcRect/>
          <a:stretch/>
        </p:blipFill>
        <p:spPr>
          <a:xfrm>
            <a:off x="6918629" y="2048052"/>
            <a:ext cx="3714071" cy="43513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7ADD13-6B8B-4429-C673-101039A1E66A}"/>
              </a:ext>
            </a:extLst>
          </p:cNvPr>
          <p:cNvSpPr txBox="1"/>
          <p:nvPr/>
        </p:nvSpPr>
        <p:spPr>
          <a:xfrm>
            <a:off x="1584626" y="1678719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Original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78D6EF-20BE-CAB7-D9E0-0A7B7712488C}"/>
              </a:ext>
            </a:extLst>
          </p:cNvPr>
          <p:cNvSpPr txBox="1"/>
          <p:nvPr/>
        </p:nvSpPr>
        <p:spPr>
          <a:xfrm>
            <a:off x="6918629" y="1678719"/>
            <a:ext cx="2087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Cooperative version</a:t>
            </a:r>
          </a:p>
        </p:txBody>
      </p:sp>
    </p:spTree>
    <p:extLst>
      <p:ext uri="{BB962C8B-B14F-4D97-AF65-F5344CB8AC3E}">
        <p14:creationId xmlns:p14="http://schemas.microsoft.com/office/powerpoint/2010/main" val="41320202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5960B-F943-74A1-D6CE-819EE928B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if both ligand and receptor are bivalent?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037E927-A50C-4189-DAAA-79374D802B9F}"/>
              </a:ext>
            </a:extLst>
          </p:cNvPr>
          <p:cNvGrpSpPr/>
          <p:nvPr/>
        </p:nvGrpSpPr>
        <p:grpSpPr>
          <a:xfrm>
            <a:off x="5857639" y="2005493"/>
            <a:ext cx="476722" cy="252592"/>
            <a:chOff x="2990779" y="2342337"/>
            <a:chExt cx="476722" cy="25259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4E4AAC9-D5DB-62E1-B6C9-CAE933420556}"/>
                </a:ext>
              </a:extLst>
            </p:cNvPr>
            <p:cNvSpPr/>
            <p:nvPr/>
          </p:nvSpPr>
          <p:spPr>
            <a:xfrm>
              <a:off x="2990779" y="2342337"/>
              <a:ext cx="476722" cy="252592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E47D9FA-5569-5746-5969-E01D38221DD3}"/>
                </a:ext>
              </a:extLst>
            </p:cNvPr>
            <p:cNvSpPr/>
            <p:nvPr/>
          </p:nvSpPr>
          <p:spPr>
            <a:xfrm>
              <a:off x="3047109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11752E7-FC57-0AB1-3C4F-DA4E356E6704}"/>
                </a:ext>
              </a:extLst>
            </p:cNvPr>
            <p:cNvSpPr/>
            <p:nvPr/>
          </p:nvSpPr>
          <p:spPr>
            <a:xfrm>
              <a:off x="3282780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C8B6A1A-5265-897D-076A-24B4243C9D15}"/>
              </a:ext>
            </a:extLst>
          </p:cNvPr>
          <p:cNvGrpSpPr/>
          <p:nvPr/>
        </p:nvGrpSpPr>
        <p:grpSpPr>
          <a:xfrm>
            <a:off x="5868912" y="2432242"/>
            <a:ext cx="476722" cy="252592"/>
            <a:chOff x="2990779" y="2342337"/>
            <a:chExt cx="476722" cy="252592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940C091C-5811-3B5C-5171-0059A4B8047C}"/>
                </a:ext>
              </a:extLst>
            </p:cNvPr>
            <p:cNvSpPr/>
            <p:nvPr/>
          </p:nvSpPr>
          <p:spPr>
            <a:xfrm>
              <a:off x="2990779" y="2342337"/>
              <a:ext cx="476722" cy="252592"/>
            </a:xfrm>
            <a:prstGeom prst="roundRect">
              <a:avLst/>
            </a:prstGeom>
            <a:solidFill>
              <a:srgbClr val="8FAA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976891C-CB61-4BCB-00E4-8266F63976A0}"/>
                </a:ext>
              </a:extLst>
            </p:cNvPr>
            <p:cNvSpPr/>
            <p:nvPr/>
          </p:nvSpPr>
          <p:spPr>
            <a:xfrm>
              <a:off x="3047109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A2FB9B2-06B3-E23A-77BA-FCDA8333DAE3}"/>
                </a:ext>
              </a:extLst>
            </p:cNvPr>
            <p:cNvSpPr/>
            <p:nvPr/>
          </p:nvSpPr>
          <p:spPr>
            <a:xfrm>
              <a:off x="3282780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78762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5960B-F943-74A1-D6CE-819EE928B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happens if both ligand and receptor are bivalent?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037E927-A50C-4189-DAAA-79374D802B9F}"/>
              </a:ext>
            </a:extLst>
          </p:cNvPr>
          <p:cNvGrpSpPr/>
          <p:nvPr/>
        </p:nvGrpSpPr>
        <p:grpSpPr>
          <a:xfrm>
            <a:off x="5857639" y="2005493"/>
            <a:ext cx="476722" cy="252592"/>
            <a:chOff x="2990779" y="2342337"/>
            <a:chExt cx="476722" cy="252592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4E4AAC9-D5DB-62E1-B6C9-CAE933420556}"/>
                </a:ext>
              </a:extLst>
            </p:cNvPr>
            <p:cNvSpPr/>
            <p:nvPr/>
          </p:nvSpPr>
          <p:spPr>
            <a:xfrm>
              <a:off x="2990779" y="2342337"/>
              <a:ext cx="476722" cy="252592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E47D9FA-5569-5746-5969-E01D38221DD3}"/>
                </a:ext>
              </a:extLst>
            </p:cNvPr>
            <p:cNvSpPr/>
            <p:nvPr/>
          </p:nvSpPr>
          <p:spPr>
            <a:xfrm>
              <a:off x="3047109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11752E7-FC57-0AB1-3C4F-DA4E356E6704}"/>
                </a:ext>
              </a:extLst>
            </p:cNvPr>
            <p:cNvSpPr/>
            <p:nvPr/>
          </p:nvSpPr>
          <p:spPr>
            <a:xfrm>
              <a:off x="3282780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4C8B6A1A-5265-897D-076A-24B4243C9D15}"/>
              </a:ext>
            </a:extLst>
          </p:cNvPr>
          <p:cNvGrpSpPr/>
          <p:nvPr/>
        </p:nvGrpSpPr>
        <p:grpSpPr>
          <a:xfrm>
            <a:off x="5868912" y="2432242"/>
            <a:ext cx="476722" cy="252592"/>
            <a:chOff x="2990779" y="2342337"/>
            <a:chExt cx="476722" cy="252592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940C091C-5811-3B5C-5171-0059A4B8047C}"/>
                </a:ext>
              </a:extLst>
            </p:cNvPr>
            <p:cNvSpPr/>
            <p:nvPr/>
          </p:nvSpPr>
          <p:spPr>
            <a:xfrm>
              <a:off x="2990779" y="2342337"/>
              <a:ext cx="476722" cy="252592"/>
            </a:xfrm>
            <a:prstGeom prst="roundRect">
              <a:avLst/>
            </a:prstGeom>
            <a:solidFill>
              <a:srgbClr val="8FAA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976891C-CB61-4BCB-00E4-8266F63976A0}"/>
                </a:ext>
              </a:extLst>
            </p:cNvPr>
            <p:cNvSpPr/>
            <p:nvPr/>
          </p:nvSpPr>
          <p:spPr>
            <a:xfrm>
              <a:off x="3047109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6A2FB9B2-06B3-E23A-77BA-FCDA8333DAE3}"/>
                </a:ext>
              </a:extLst>
            </p:cNvPr>
            <p:cNvSpPr/>
            <p:nvPr/>
          </p:nvSpPr>
          <p:spPr>
            <a:xfrm>
              <a:off x="3282780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B125A9A-FD32-A75D-2146-B22C8B9EB2FE}"/>
              </a:ext>
            </a:extLst>
          </p:cNvPr>
          <p:cNvGrpSpPr/>
          <p:nvPr/>
        </p:nvGrpSpPr>
        <p:grpSpPr>
          <a:xfrm>
            <a:off x="5555601" y="3751010"/>
            <a:ext cx="476722" cy="252592"/>
            <a:chOff x="2990779" y="2342337"/>
            <a:chExt cx="476722" cy="252592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A55D44FD-8208-EA1B-0498-E2A3D5D4BE5E}"/>
                </a:ext>
              </a:extLst>
            </p:cNvPr>
            <p:cNvSpPr/>
            <p:nvPr/>
          </p:nvSpPr>
          <p:spPr>
            <a:xfrm>
              <a:off x="2990779" y="2342337"/>
              <a:ext cx="476722" cy="252592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A0ABE66-A656-FD81-3534-251BD53C7E6E}"/>
                </a:ext>
              </a:extLst>
            </p:cNvPr>
            <p:cNvSpPr/>
            <p:nvPr/>
          </p:nvSpPr>
          <p:spPr>
            <a:xfrm>
              <a:off x="3047109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FA178425-C644-C598-EE44-00927B47BFED}"/>
                </a:ext>
              </a:extLst>
            </p:cNvPr>
            <p:cNvSpPr/>
            <p:nvPr/>
          </p:nvSpPr>
          <p:spPr>
            <a:xfrm>
              <a:off x="3282780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DDBBBA4-891B-C176-0B54-ED902E3E6A6A}"/>
              </a:ext>
            </a:extLst>
          </p:cNvPr>
          <p:cNvGrpSpPr/>
          <p:nvPr/>
        </p:nvGrpSpPr>
        <p:grpSpPr>
          <a:xfrm>
            <a:off x="5789300" y="4029475"/>
            <a:ext cx="476722" cy="252592"/>
            <a:chOff x="2990779" y="2342337"/>
            <a:chExt cx="476722" cy="252592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EF4A380A-A83A-F59D-0E10-4221E1E749E8}"/>
                </a:ext>
              </a:extLst>
            </p:cNvPr>
            <p:cNvSpPr/>
            <p:nvPr/>
          </p:nvSpPr>
          <p:spPr>
            <a:xfrm>
              <a:off x="2990779" y="2342337"/>
              <a:ext cx="476722" cy="252592"/>
            </a:xfrm>
            <a:prstGeom prst="roundRect">
              <a:avLst/>
            </a:prstGeom>
            <a:solidFill>
              <a:srgbClr val="8FAA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1FF5947-E02D-0741-B941-1339D62225F4}"/>
                </a:ext>
              </a:extLst>
            </p:cNvPr>
            <p:cNvSpPr/>
            <p:nvPr/>
          </p:nvSpPr>
          <p:spPr>
            <a:xfrm>
              <a:off x="3047109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0F09ACD-B556-530A-1B90-221C89105985}"/>
                </a:ext>
              </a:extLst>
            </p:cNvPr>
            <p:cNvSpPr/>
            <p:nvPr/>
          </p:nvSpPr>
          <p:spPr>
            <a:xfrm>
              <a:off x="3282780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07168A-C91A-D983-57C9-392A26BE08FE}"/>
              </a:ext>
            </a:extLst>
          </p:cNvPr>
          <p:cNvCxnSpPr>
            <a:cxnSpLocks/>
            <a:stCxn id="16" idx="4"/>
            <a:endCxn id="19" idx="0"/>
          </p:cNvCxnSpPr>
          <p:nvPr/>
        </p:nvCxnSpPr>
        <p:spPr>
          <a:xfrm flipH="1">
            <a:off x="5909826" y="3943968"/>
            <a:ext cx="1972" cy="1500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B0490F7-EE71-2910-0B2E-A16747A4EA6E}"/>
              </a:ext>
            </a:extLst>
          </p:cNvPr>
          <p:cNvGrpSpPr/>
          <p:nvPr/>
        </p:nvGrpSpPr>
        <p:grpSpPr>
          <a:xfrm>
            <a:off x="6032279" y="3751010"/>
            <a:ext cx="476722" cy="252592"/>
            <a:chOff x="2990779" y="2342337"/>
            <a:chExt cx="476722" cy="252592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664D3198-13E7-8A21-A0C4-C029B6EC85FF}"/>
                </a:ext>
              </a:extLst>
            </p:cNvPr>
            <p:cNvSpPr/>
            <p:nvPr/>
          </p:nvSpPr>
          <p:spPr>
            <a:xfrm>
              <a:off x="2990779" y="2342337"/>
              <a:ext cx="476722" cy="252592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0788098-EE78-9449-FE5E-EE9EB4160C37}"/>
                </a:ext>
              </a:extLst>
            </p:cNvPr>
            <p:cNvSpPr/>
            <p:nvPr/>
          </p:nvSpPr>
          <p:spPr>
            <a:xfrm>
              <a:off x="3047109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3B7D8257-5075-6B1C-53AE-54A7460A5D83}"/>
                </a:ext>
              </a:extLst>
            </p:cNvPr>
            <p:cNvSpPr/>
            <p:nvPr/>
          </p:nvSpPr>
          <p:spPr>
            <a:xfrm>
              <a:off x="3282780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66376CD-B71F-86E1-21DB-A7158C787586}"/>
              </a:ext>
            </a:extLst>
          </p:cNvPr>
          <p:cNvGrpSpPr/>
          <p:nvPr/>
        </p:nvGrpSpPr>
        <p:grpSpPr>
          <a:xfrm>
            <a:off x="6265978" y="4029475"/>
            <a:ext cx="476722" cy="252592"/>
            <a:chOff x="2990779" y="2342337"/>
            <a:chExt cx="476722" cy="252592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85722B08-E74F-7848-62B0-479414636DA6}"/>
                </a:ext>
              </a:extLst>
            </p:cNvPr>
            <p:cNvSpPr/>
            <p:nvPr/>
          </p:nvSpPr>
          <p:spPr>
            <a:xfrm>
              <a:off x="2990779" y="2342337"/>
              <a:ext cx="476722" cy="252592"/>
            </a:xfrm>
            <a:prstGeom prst="roundRect">
              <a:avLst/>
            </a:prstGeom>
            <a:solidFill>
              <a:srgbClr val="8FAA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D1765394-2A3C-4D65-8C3F-65392FF5D281}"/>
                </a:ext>
              </a:extLst>
            </p:cNvPr>
            <p:cNvSpPr/>
            <p:nvPr/>
          </p:nvSpPr>
          <p:spPr>
            <a:xfrm>
              <a:off x="3047109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41491F28-BD3A-88B2-B87B-DA6A04FB0726}"/>
                </a:ext>
              </a:extLst>
            </p:cNvPr>
            <p:cNvSpPr/>
            <p:nvPr/>
          </p:nvSpPr>
          <p:spPr>
            <a:xfrm>
              <a:off x="3282780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1A56CF5-9F10-1B93-FEA5-61A4EEBAAE65}"/>
              </a:ext>
            </a:extLst>
          </p:cNvPr>
          <p:cNvCxnSpPr>
            <a:cxnSpLocks/>
            <a:stCxn id="27" idx="4"/>
            <a:endCxn id="30" idx="0"/>
          </p:cNvCxnSpPr>
          <p:nvPr/>
        </p:nvCxnSpPr>
        <p:spPr>
          <a:xfrm flipH="1">
            <a:off x="6386504" y="3943968"/>
            <a:ext cx="1972" cy="1500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6BF3603-9573-E635-9A15-23F5118D2B35}"/>
              </a:ext>
            </a:extLst>
          </p:cNvPr>
          <p:cNvCxnSpPr>
            <a:cxnSpLocks/>
            <a:stCxn id="26" idx="4"/>
            <a:endCxn id="20" idx="0"/>
          </p:cNvCxnSpPr>
          <p:nvPr/>
        </p:nvCxnSpPr>
        <p:spPr>
          <a:xfrm flipH="1">
            <a:off x="6145497" y="3943968"/>
            <a:ext cx="7308" cy="1500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8778FF5-BA91-8EB6-B2CB-0A04D31203FC}"/>
              </a:ext>
            </a:extLst>
          </p:cNvPr>
          <p:cNvGrpSpPr/>
          <p:nvPr/>
        </p:nvGrpSpPr>
        <p:grpSpPr>
          <a:xfrm>
            <a:off x="5853292" y="2944397"/>
            <a:ext cx="476722" cy="252592"/>
            <a:chOff x="2990779" y="2342337"/>
            <a:chExt cx="476722" cy="252592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7C38C8E8-A590-3707-086A-7F2570759CD2}"/>
                </a:ext>
              </a:extLst>
            </p:cNvPr>
            <p:cNvSpPr/>
            <p:nvPr/>
          </p:nvSpPr>
          <p:spPr>
            <a:xfrm>
              <a:off x="2990779" y="2342337"/>
              <a:ext cx="476722" cy="252592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27FB9820-585A-25E5-5BFA-CE1D49335C0E}"/>
                </a:ext>
              </a:extLst>
            </p:cNvPr>
            <p:cNvSpPr/>
            <p:nvPr/>
          </p:nvSpPr>
          <p:spPr>
            <a:xfrm>
              <a:off x="3047109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0E4F08A-B99F-689E-7ED1-3AB54815D2FA}"/>
                </a:ext>
              </a:extLst>
            </p:cNvPr>
            <p:cNvSpPr/>
            <p:nvPr/>
          </p:nvSpPr>
          <p:spPr>
            <a:xfrm>
              <a:off x="3282780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7973017-C00B-4A36-D832-706F2392F399}"/>
              </a:ext>
            </a:extLst>
          </p:cNvPr>
          <p:cNvGrpSpPr/>
          <p:nvPr/>
        </p:nvGrpSpPr>
        <p:grpSpPr>
          <a:xfrm>
            <a:off x="6086991" y="3222862"/>
            <a:ext cx="476722" cy="252592"/>
            <a:chOff x="2990779" y="2342337"/>
            <a:chExt cx="476722" cy="252592"/>
          </a:xfrm>
        </p:grpSpPr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359712D8-957B-2A3D-A6E9-43CC8CA98453}"/>
                </a:ext>
              </a:extLst>
            </p:cNvPr>
            <p:cNvSpPr/>
            <p:nvPr/>
          </p:nvSpPr>
          <p:spPr>
            <a:xfrm>
              <a:off x="2990779" y="2342337"/>
              <a:ext cx="476722" cy="252592"/>
            </a:xfrm>
            <a:prstGeom prst="roundRect">
              <a:avLst/>
            </a:prstGeom>
            <a:solidFill>
              <a:srgbClr val="8FAA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129566A-27E8-7D7E-1556-5989FA636870}"/>
                </a:ext>
              </a:extLst>
            </p:cNvPr>
            <p:cNvSpPr/>
            <p:nvPr/>
          </p:nvSpPr>
          <p:spPr>
            <a:xfrm>
              <a:off x="3047109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14519ED5-869E-D309-1129-99088F67AD50}"/>
                </a:ext>
              </a:extLst>
            </p:cNvPr>
            <p:cNvSpPr/>
            <p:nvPr/>
          </p:nvSpPr>
          <p:spPr>
            <a:xfrm>
              <a:off x="3282780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F134B48-31C6-4A54-A473-C45ED6BC3AC1}"/>
              </a:ext>
            </a:extLst>
          </p:cNvPr>
          <p:cNvCxnSpPr>
            <a:cxnSpLocks/>
            <a:stCxn id="39" idx="4"/>
            <a:endCxn id="42" idx="0"/>
          </p:cNvCxnSpPr>
          <p:nvPr/>
        </p:nvCxnSpPr>
        <p:spPr>
          <a:xfrm flipH="1">
            <a:off x="6207517" y="3137355"/>
            <a:ext cx="1972" cy="1500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7659347-D766-CBB1-5EC9-04C78AC7111C}"/>
              </a:ext>
            </a:extLst>
          </p:cNvPr>
          <p:cNvGrpSpPr/>
          <p:nvPr/>
        </p:nvGrpSpPr>
        <p:grpSpPr>
          <a:xfrm>
            <a:off x="4360005" y="4567010"/>
            <a:ext cx="476722" cy="252592"/>
            <a:chOff x="2990779" y="2342337"/>
            <a:chExt cx="476722" cy="252592"/>
          </a:xfrm>
        </p:grpSpPr>
        <p:sp>
          <p:nvSpPr>
            <p:cNvPr id="55" name="Rounded Rectangle 54">
              <a:extLst>
                <a:ext uri="{FF2B5EF4-FFF2-40B4-BE49-F238E27FC236}">
                  <a16:creationId xmlns:a16="http://schemas.microsoft.com/office/drawing/2014/main" id="{B7BF223F-270E-E4C1-3C80-AF4E3AE270C6}"/>
                </a:ext>
              </a:extLst>
            </p:cNvPr>
            <p:cNvSpPr/>
            <p:nvPr/>
          </p:nvSpPr>
          <p:spPr>
            <a:xfrm>
              <a:off x="2990779" y="2342337"/>
              <a:ext cx="476722" cy="252592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C8596B4-4041-E4D2-3D28-CF3E5F6067E4}"/>
                </a:ext>
              </a:extLst>
            </p:cNvPr>
            <p:cNvSpPr/>
            <p:nvPr/>
          </p:nvSpPr>
          <p:spPr>
            <a:xfrm>
              <a:off x="3047109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54F9DFA8-68E1-CF6C-0B4A-57BABD7A5E3F}"/>
                </a:ext>
              </a:extLst>
            </p:cNvPr>
            <p:cNvSpPr/>
            <p:nvPr/>
          </p:nvSpPr>
          <p:spPr>
            <a:xfrm>
              <a:off x="3282780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AA5C4D9D-E453-F262-88FE-A175CD00FA44}"/>
              </a:ext>
            </a:extLst>
          </p:cNvPr>
          <p:cNvGrpSpPr/>
          <p:nvPr/>
        </p:nvGrpSpPr>
        <p:grpSpPr>
          <a:xfrm>
            <a:off x="4593704" y="4845475"/>
            <a:ext cx="476722" cy="252592"/>
            <a:chOff x="2990779" y="2342337"/>
            <a:chExt cx="476722" cy="252592"/>
          </a:xfrm>
        </p:grpSpPr>
        <p:sp>
          <p:nvSpPr>
            <p:cNvPr id="59" name="Rounded Rectangle 58">
              <a:extLst>
                <a:ext uri="{FF2B5EF4-FFF2-40B4-BE49-F238E27FC236}">
                  <a16:creationId xmlns:a16="http://schemas.microsoft.com/office/drawing/2014/main" id="{E2CBE323-C3FC-B2F6-2070-075C423AA011}"/>
                </a:ext>
              </a:extLst>
            </p:cNvPr>
            <p:cNvSpPr/>
            <p:nvPr/>
          </p:nvSpPr>
          <p:spPr>
            <a:xfrm>
              <a:off x="2990779" y="2342337"/>
              <a:ext cx="476722" cy="252592"/>
            </a:xfrm>
            <a:prstGeom prst="roundRect">
              <a:avLst/>
            </a:prstGeom>
            <a:solidFill>
              <a:srgbClr val="8FAA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00BED88-B83A-826D-E603-8F20265BF984}"/>
                </a:ext>
              </a:extLst>
            </p:cNvPr>
            <p:cNvSpPr/>
            <p:nvPr/>
          </p:nvSpPr>
          <p:spPr>
            <a:xfrm>
              <a:off x="3047109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60214D7-F8FE-D694-B82B-27AD0EC44662}"/>
                </a:ext>
              </a:extLst>
            </p:cNvPr>
            <p:cNvSpPr/>
            <p:nvPr/>
          </p:nvSpPr>
          <p:spPr>
            <a:xfrm>
              <a:off x="3282780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035935E-952F-71FC-0FD2-67A76A440F60}"/>
              </a:ext>
            </a:extLst>
          </p:cNvPr>
          <p:cNvCxnSpPr>
            <a:cxnSpLocks/>
            <a:stCxn id="57" idx="4"/>
            <a:endCxn id="60" idx="0"/>
          </p:cNvCxnSpPr>
          <p:nvPr/>
        </p:nvCxnSpPr>
        <p:spPr>
          <a:xfrm flipH="1">
            <a:off x="4714230" y="4759968"/>
            <a:ext cx="1972" cy="1500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3AAB724-85B6-73E3-4FC2-20905B5D65C8}"/>
              </a:ext>
            </a:extLst>
          </p:cNvPr>
          <p:cNvGrpSpPr/>
          <p:nvPr/>
        </p:nvGrpSpPr>
        <p:grpSpPr>
          <a:xfrm>
            <a:off x="4836683" y="4567010"/>
            <a:ext cx="476722" cy="252592"/>
            <a:chOff x="2990779" y="2342337"/>
            <a:chExt cx="476722" cy="252592"/>
          </a:xfrm>
        </p:grpSpPr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E109011F-C396-906C-812B-EDD761F5121A}"/>
                </a:ext>
              </a:extLst>
            </p:cNvPr>
            <p:cNvSpPr/>
            <p:nvPr/>
          </p:nvSpPr>
          <p:spPr>
            <a:xfrm>
              <a:off x="2990779" y="2342337"/>
              <a:ext cx="476722" cy="252592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86F984CD-BD80-A52B-4D28-EE7B64A9578E}"/>
                </a:ext>
              </a:extLst>
            </p:cNvPr>
            <p:cNvSpPr/>
            <p:nvPr/>
          </p:nvSpPr>
          <p:spPr>
            <a:xfrm>
              <a:off x="3047109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FCB4748-20D5-0B9E-1333-FA7A8147D712}"/>
                </a:ext>
              </a:extLst>
            </p:cNvPr>
            <p:cNvSpPr/>
            <p:nvPr/>
          </p:nvSpPr>
          <p:spPr>
            <a:xfrm>
              <a:off x="3282780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8FC3385-A5D5-BECB-0999-EBF2D5FB0E86}"/>
              </a:ext>
            </a:extLst>
          </p:cNvPr>
          <p:cNvGrpSpPr/>
          <p:nvPr/>
        </p:nvGrpSpPr>
        <p:grpSpPr>
          <a:xfrm>
            <a:off x="5070382" y="4845475"/>
            <a:ext cx="476722" cy="252592"/>
            <a:chOff x="2990779" y="2342337"/>
            <a:chExt cx="476722" cy="252592"/>
          </a:xfrm>
        </p:grpSpPr>
        <p:sp>
          <p:nvSpPr>
            <p:cNvPr id="68" name="Rounded Rectangle 67">
              <a:extLst>
                <a:ext uri="{FF2B5EF4-FFF2-40B4-BE49-F238E27FC236}">
                  <a16:creationId xmlns:a16="http://schemas.microsoft.com/office/drawing/2014/main" id="{05388596-5E5D-C4EA-8976-E1A3ACFD634E}"/>
                </a:ext>
              </a:extLst>
            </p:cNvPr>
            <p:cNvSpPr/>
            <p:nvPr/>
          </p:nvSpPr>
          <p:spPr>
            <a:xfrm>
              <a:off x="2990779" y="2342337"/>
              <a:ext cx="476722" cy="252592"/>
            </a:xfrm>
            <a:prstGeom prst="roundRect">
              <a:avLst/>
            </a:prstGeom>
            <a:solidFill>
              <a:srgbClr val="8FAA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DF0485D9-B0E3-BE3A-C995-69A101FF7949}"/>
                </a:ext>
              </a:extLst>
            </p:cNvPr>
            <p:cNvSpPr/>
            <p:nvPr/>
          </p:nvSpPr>
          <p:spPr>
            <a:xfrm>
              <a:off x="3047109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E6EE61F-6DDB-7C16-9A8C-8FEEDF50E36F}"/>
                </a:ext>
              </a:extLst>
            </p:cNvPr>
            <p:cNvSpPr/>
            <p:nvPr/>
          </p:nvSpPr>
          <p:spPr>
            <a:xfrm>
              <a:off x="3282780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73C61CF-6497-5B0E-C6E3-4964E4028C86}"/>
              </a:ext>
            </a:extLst>
          </p:cNvPr>
          <p:cNvCxnSpPr>
            <a:cxnSpLocks/>
            <a:stCxn id="66" idx="4"/>
            <a:endCxn id="69" idx="0"/>
          </p:cNvCxnSpPr>
          <p:nvPr/>
        </p:nvCxnSpPr>
        <p:spPr>
          <a:xfrm flipH="1">
            <a:off x="5190908" y="4759968"/>
            <a:ext cx="1972" cy="1500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E2E9624-E389-04A2-1C82-AC49BCCCEF32}"/>
              </a:ext>
            </a:extLst>
          </p:cNvPr>
          <p:cNvCxnSpPr>
            <a:cxnSpLocks/>
            <a:stCxn id="65" idx="4"/>
            <a:endCxn id="61" idx="0"/>
          </p:cNvCxnSpPr>
          <p:nvPr/>
        </p:nvCxnSpPr>
        <p:spPr>
          <a:xfrm flipH="1">
            <a:off x="4949901" y="4759968"/>
            <a:ext cx="7308" cy="1500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6E1E8D2-BE6B-8717-D240-C5A872CC4F04}"/>
              </a:ext>
            </a:extLst>
          </p:cNvPr>
          <p:cNvGrpSpPr/>
          <p:nvPr/>
        </p:nvGrpSpPr>
        <p:grpSpPr>
          <a:xfrm>
            <a:off x="5319300" y="4567010"/>
            <a:ext cx="476722" cy="252592"/>
            <a:chOff x="2990779" y="2342337"/>
            <a:chExt cx="476722" cy="252592"/>
          </a:xfrm>
        </p:grpSpPr>
        <p:sp>
          <p:nvSpPr>
            <p:cNvPr id="74" name="Rounded Rectangle 73">
              <a:extLst>
                <a:ext uri="{FF2B5EF4-FFF2-40B4-BE49-F238E27FC236}">
                  <a16:creationId xmlns:a16="http://schemas.microsoft.com/office/drawing/2014/main" id="{DCABC8FE-1D96-2EB6-182D-3235FC1A54A0}"/>
                </a:ext>
              </a:extLst>
            </p:cNvPr>
            <p:cNvSpPr/>
            <p:nvPr/>
          </p:nvSpPr>
          <p:spPr>
            <a:xfrm>
              <a:off x="2990779" y="2342337"/>
              <a:ext cx="476722" cy="252592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3BF9D110-B7B2-D325-90FA-179E88A732C3}"/>
                </a:ext>
              </a:extLst>
            </p:cNvPr>
            <p:cNvSpPr/>
            <p:nvPr/>
          </p:nvSpPr>
          <p:spPr>
            <a:xfrm>
              <a:off x="3047109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E4FEB1AE-62BD-7E2C-0B22-CE5720830C18}"/>
                </a:ext>
              </a:extLst>
            </p:cNvPr>
            <p:cNvSpPr/>
            <p:nvPr/>
          </p:nvSpPr>
          <p:spPr>
            <a:xfrm>
              <a:off x="3282780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EE9BCCF0-D52E-0962-D472-4AC0DF68462C}"/>
              </a:ext>
            </a:extLst>
          </p:cNvPr>
          <p:cNvGrpSpPr/>
          <p:nvPr/>
        </p:nvGrpSpPr>
        <p:grpSpPr>
          <a:xfrm>
            <a:off x="5552999" y="4845475"/>
            <a:ext cx="476722" cy="252592"/>
            <a:chOff x="2990779" y="2342337"/>
            <a:chExt cx="476722" cy="252592"/>
          </a:xfrm>
        </p:grpSpPr>
        <p:sp>
          <p:nvSpPr>
            <p:cNvPr id="78" name="Rounded Rectangle 77">
              <a:extLst>
                <a:ext uri="{FF2B5EF4-FFF2-40B4-BE49-F238E27FC236}">
                  <a16:creationId xmlns:a16="http://schemas.microsoft.com/office/drawing/2014/main" id="{00DB5B03-F845-6206-71E9-17FC4A5C2B0F}"/>
                </a:ext>
              </a:extLst>
            </p:cNvPr>
            <p:cNvSpPr/>
            <p:nvPr/>
          </p:nvSpPr>
          <p:spPr>
            <a:xfrm>
              <a:off x="2990779" y="2342337"/>
              <a:ext cx="476722" cy="252592"/>
            </a:xfrm>
            <a:prstGeom prst="roundRect">
              <a:avLst/>
            </a:prstGeom>
            <a:solidFill>
              <a:srgbClr val="8FAA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61B3C2D-E56E-125C-9E8F-1BE65274ABE8}"/>
                </a:ext>
              </a:extLst>
            </p:cNvPr>
            <p:cNvSpPr/>
            <p:nvPr/>
          </p:nvSpPr>
          <p:spPr>
            <a:xfrm>
              <a:off x="3047109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9D4C7C48-5A19-0E1E-AB80-6DA6DEB38980}"/>
                </a:ext>
              </a:extLst>
            </p:cNvPr>
            <p:cNvSpPr/>
            <p:nvPr/>
          </p:nvSpPr>
          <p:spPr>
            <a:xfrm>
              <a:off x="3282780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10B2C1BB-5A2F-7C7D-2228-70A0EE8CBB6E}"/>
              </a:ext>
            </a:extLst>
          </p:cNvPr>
          <p:cNvCxnSpPr>
            <a:cxnSpLocks/>
            <a:stCxn id="76" idx="4"/>
            <a:endCxn id="79" idx="0"/>
          </p:cNvCxnSpPr>
          <p:nvPr/>
        </p:nvCxnSpPr>
        <p:spPr>
          <a:xfrm flipH="1">
            <a:off x="5673525" y="4759968"/>
            <a:ext cx="1972" cy="1500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BA81F4C1-1EEB-E9F9-5DFB-CBFD50EF1FB4}"/>
              </a:ext>
            </a:extLst>
          </p:cNvPr>
          <p:cNvCxnSpPr>
            <a:cxnSpLocks/>
            <a:stCxn id="75" idx="4"/>
            <a:endCxn id="70" idx="0"/>
          </p:cNvCxnSpPr>
          <p:nvPr/>
        </p:nvCxnSpPr>
        <p:spPr>
          <a:xfrm flipH="1">
            <a:off x="5426579" y="4759968"/>
            <a:ext cx="13247" cy="1500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AD75AE25-71B1-05E4-6A7C-E3AD97FFFF9D}"/>
              </a:ext>
            </a:extLst>
          </p:cNvPr>
          <p:cNvGrpSpPr/>
          <p:nvPr/>
        </p:nvGrpSpPr>
        <p:grpSpPr>
          <a:xfrm>
            <a:off x="6260633" y="4567010"/>
            <a:ext cx="476722" cy="252592"/>
            <a:chOff x="2990779" y="2342337"/>
            <a:chExt cx="476722" cy="252592"/>
          </a:xfrm>
        </p:grpSpPr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17C1ED0B-060D-96AB-4BC8-BA9CD9DC9F47}"/>
                </a:ext>
              </a:extLst>
            </p:cNvPr>
            <p:cNvSpPr/>
            <p:nvPr/>
          </p:nvSpPr>
          <p:spPr>
            <a:xfrm>
              <a:off x="2990779" y="2342337"/>
              <a:ext cx="476722" cy="252592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7F3523CB-284A-B57B-12DE-5B6E0AF0E941}"/>
                </a:ext>
              </a:extLst>
            </p:cNvPr>
            <p:cNvSpPr/>
            <p:nvPr/>
          </p:nvSpPr>
          <p:spPr>
            <a:xfrm>
              <a:off x="3047109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84C758CE-AD41-7A69-4F07-B7478CB2F56B}"/>
                </a:ext>
              </a:extLst>
            </p:cNvPr>
            <p:cNvSpPr/>
            <p:nvPr/>
          </p:nvSpPr>
          <p:spPr>
            <a:xfrm>
              <a:off x="3282780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4E36FA2-27AC-6A0A-42B6-4B059F1EC15B}"/>
              </a:ext>
            </a:extLst>
          </p:cNvPr>
          <p:cNvGrpSpPr/>
          <p:nvPr/>
        </p:nvGrpSpPr>
        <p:grpSpPr>
          <a:xfrm>
            <a:off x="6494332" y="4845475"/>
            <a:ext cx="476722" cy="252592"/>
            <a:chOff x="2990779" y="2342337"/>
            <a:chExt cx="476722" cy="252592"/>
          </a:xfrm>
        </p:grpSpPr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F6DA7396-B441-43BC-D9FD-CD2FA4DCF5AB}"/>
                </a:ext>
              </a:extLst>
            </p:cNvPr>
            <p:cNvSpPr/>
            <p:nvPr/>
          </p:nvSpPr>
          <p:spPr>
            <a:xfrm>
              <a:off x="2990779" y="2342337"/>
              <a:ext cx="476722" cy="252592"/>
            </a:xfrm>
            <a:prstGeom prst="roundRect">
              <a:avLst/>
            </a:prstGeom>
            <a:solidFill>
              <a:srgbClr val="8FAA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7947F133-D756-A651-0D78-58489C11BBC9}"/>
                </a:ext>
              </a:extLst>
            </p:cNvPr>
            <p:cNvSpPr/>
            <p:nvPr/>
          </p:nvSpPr>
          <p:spPr>
            <a:xfrm>
              <a:off x="3047109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1FF61C12-A079-3A14-27EF-5FEF0B3DF577}"/>
                </a:ext>
              </a:extLst>
            </p:cNvPr>
            <p:cNvSpPr/>
            <p:nvPr/>
          </p:nvSpPr>
          <p:spPr>
            <a:xfrm>
              <a:off x="3282780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13B50D88-FE5A-C375-0424-AA8D67E1C20B}"/>
              </a:ext>
            </a:extLst>
          </p:cNvPr>
          <p:cNvCxnSpPr>
            <a:cxnSpLocks/>
            <a:stCxn id="88" idx="4"/>
            <a:endCxn id="91" idx="0"/>
          </p:cNvCxnSpPr>
          <p:nvPr/>
        </p:nvCxnSpPr>
        <p:spPr>
          <a:xfrm flipH="1">
            <a:off x="6614858" y="4759968"/>
            <a:ext cx="1972" cy="1500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CC78328-8DE7-0D06-1E50-DB7636ABE08D}"/>
              </a:ext>
            </a:extLst>
          </p:cNvPr>
          <p:cNvGrpSpPr/>
          <p:nvPr/>
        </p:nvGrpSpPr>
        <p:grpSpPr>
          <a:xfrm>
            <a:off x="6737311" y="4567010"/>
            <a:ext cx="476722" cy="252592"/>
            <a:chOff x="2990779" y="2342337"/>
            <a:chExt cx="476722" cy="252592"/>
          </a:xfrm>
        </p:grpSpPr>
        <p:sp>
          <p:nvSpPr>
            <p:cNvPr id="95" name="Rounded Rectangle 94">
              <a:extLst>
                <a:ext uri="{FF2B5EF4-FFF2-40B4-BE49-F238E27FC236}">
                  <a16:creationId xmlns:a16="http://schemas.microsoft.com/office/drawing/2014/main" id="{8A75DC2D-FC29-7256-7469-4C8A439223D8}"/>
                </a:ext>
              </a:extLst>
            </p:cNvPr>
            <p:cNvSpPr/>
            <p:nvPr/>
          </p:nvSpPr>
          <p:spPr>
            <a:xfrm>
              <a:off x="2990779" y="2342337"/>
              <a:ext cx="476722" cy="252592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F9897CC1-DE96-9C1C-DF86-71F679DED864}"/>
                </a:ext>
              </a:extLst>
            </p:cNvPr>
            <p:cNvSpPr/>
            <p:nvPr/>
          </p:nvSpPr>
          <p:spPr>
            <a:xfrm>
              <a:off x="3047109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1C7EE98E-4023-3209-492D-6AFFC586CAD4}"/>
                </a:ext>
              </a:extLst>
            </p:cNvPr>
            <p:cNvSpPr/>
            <p:nvPr/>
          </p:nvSpPr>
          <p:spPr>
            <a:xfrm>
              <a:off x="3282780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5DF0B61-B99E-0D52-D332-A01DC44F63C8}"/>
              </a:ext>
            </a:extLst>
          </p:cNvPr>
          <p:cNvGrpSpPr/>
          <p:nvPr/>
        </p:nvGrpSpPr>
        <p:grpSpPr>
          <a:xfrm>
            <a:off x="6971010" y="4845475"/>
            <a:ext cx="476722" cy="252592"/>
            <a:chOff x="2990779" y="2342337"/>
            <a:chExt cx="476722" cy="252592"/>
          </a:xfrm>
        </p:grpSpPr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3A722B8E-D780-7AAC-2FAB-475D04C042A9}"/>
                </a:ext>
              </a:extLst>
            </p:cNvPr>
            <p:cNvSpPr/>
            <p:nvPr/>
          </p:nvSpPr>
          <p:spPr>
            <a:xfrm>
              <a:off x="2990779" y="2342337"/>
              <a:ext cx="476722" cy="252592"/>
            </a:xfrm>
            <a:prstGeom prst="roundRect">
              <a:avLst/>
            </a:prstGeom>
            <a:solidFill>
              <a:srgbClr val="8FAA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EA95D085-B815-35BF-0568-06C2B41003BE}"/>
                </a:ext>
              </a:extLst>
            </p:cNvPr>
            <p:cNvSpPr/>
            <p:nvPr/>
          </p:nvSpPr>
          <p:spPr>
            <a:xfrm>
              <a:off x="3047109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55A39F44-C8E9-4A4B-0B3E-43A2116F8C17}"/>
                </a:ext>
              </a:extLst>
            </p:cNvPr>
            <p:cNvSpPr/>
            <p:nvPr/>
          </p:nvSpPr>
          <p:spPr>
            <a:xfrm>
              <a:off x="3282780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AC1093C5-282E-B79F-AC25-3889EFFF8C69}"/>
              </a:ext>
            </a:extLst>
          </p:cNvPr>
          <p:cNvCxnSpPr>
            <a:cxnSpLocks/>
            <a:stCxn id="97" idx="4"/>
            <a:endCxn id="100" idx="0"/>
          </p:cNvCxnSpPr>
          <p:nvPr/>
        </p:nvCxnSpPr>
        <p:spPr>
          <a:xfrm flipH="1">
            <a:off x="7091536" y="4759968"/>
            <a:ext cx="1972" cy="1500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083350CA-2515-53B1-A44C-89F2B942105B}"/>
              </a:ext>
            </a:extLst>
          </p:cNvPr>
          <p:cNvCxnSpPr>
            <a:cxnSpLocks/>
            <a:stCxn id="96" idx="4"/>
            <a:endCxn id="92" idx="0"/>
          </p:cNvCxnSpPr>
          <p:nvPr/>
        </p:nvCxnSpPr>
        <p:spPr>
          <a:xfrm flipH="1">
            <a:off x="6850529" y="4759968"/>
            <a:ext cx="7308" cy="1500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C25042C4-503D-BA7A-0FA7-C49A71E88BD6}"/>
              </a:ext>
            </a:extLst>
          </p:cNvPr>
          <p:cNvGrpSpPr/>
          <p:nvPr/>
        </p:nvGrpSpPr>
        <p:grpSpPr>
          <a:xfrm>
            <a:off x="7219928" y="4567010"/>
            <a:ext cx="476722" cy="252592"/>
            <a:chOff x="2990779" y="2342337"/>
            <a:chExt cx="476722" cy="252592"/>
          </a:xfrm>
        </p:grpSpPr>
        <p:sp>
          <p:nvSpPr>
            <p:cNvPr id="105" name="Rounded Rectangle 104">
              <a:extLst>
                <a:ext uri="{FF2B5EF4-FFF2-40B4-BE49-F238E27FC236}">
                  <a16:creationId xmlns:a16="http://schemas.microsoft.com/office/drawing/2014/main" id="{7EC04680-F4C2-E681-3F5A-D774B88771D6}"/>
                </a:ext>
              </a:extLst>
            </p:cNvPr>
            <p:cNvSpPr/>
            <p:nvPr/>
          </p:nvSpPr>
          <p:spPr>
            <a:xfrm>
              <a:off x="2990779" y="2342337"/>
              <a:ext cx="476722" cy="252592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8522150-7875-7058-91F4-0AF294071DB9}"/>
                </a:ext>
              </a:extLst>
            </p:cNvPr>
            <p:cNvSpPr/>
            <p:nvPr/>
          </p:nvSpPr>
          <p:spPr>
            <a:xfrm>
              <a:off x="3047109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60A9DCA5-30D9-7812-8119-8428C844A6D5}"/>
                </a:ext>
              </a:extLst>
            </p:cNvPr>
            <p:cNvSpPr/>
            <p:nvPr/>
          </p:nvSpPr>
          <p:spPr>
            <a:xfrm>
              <a:off x="3282780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ACCDF2E4-5365-90D4-DDF9-BB5761244021}"/>
              </a:ext>
            </a:extLst>
          </p:cNvPr>
          <p:cNvGrpSpPr/>
          <p:nvPr/>
        </p:nvGrpSpPr>
        <p:grpSpPr>
          <a:xfrm>
            <a:off x="7453627" y="4845475"/>
            <a:ext cx="476722" cy="252592"/>
            <a:chOff x="2990779" y="2342337"/>
            <a:chExt cx="476722" cy="252592"/>
          </a:xfrm>
        </p:grpSpPr>
        <p:sp>
          <p:nvSpPr>
            <p:cNvPr id="109" name="Rounded Rectangle 108">
              <a:extLst>
                <a:ext uri="{FF2B5EF4-FFF2-40B4-BE49-F238E27FC236}">
                  <a16:creationId xmlns:a16="http://schemas.microsoft.com/office/drawing/2014/main" id="{E81BA9AA-2E14-CF2E-504E-A51E4588DF38}"/>
                </a:ext>
              </a:extLst>
            </p:cNvPr>
            <p:cNvSpPr/>
            <p:nvPr/>
          </p:nvSpPr>
          <p:spPr>
            <a:xfrm>
              <a:off x="2990779" y="2342337"/>
              <a:ext cx="476722" cy="252592"/>
            </a:xfrm>
            <a:prstGeom prst="roundRect">
              <a:avLst/>
            </a:prstGeom>
            <a:solidFill>
              <a:srgbClr val="8FAA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4FC67C93-4398-9D55-2902-D3647B9B104E}"/>
                </a:ext>
              </a:extLst>
            </p:cNvPr>
            <p:cNvSpPr/>
            <p:nvPr/>
          </p:nvSpPr>
          <p:spPr>
            <a:xfrm>
              <a:off x="3047109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F37565F4-AB80-4FF9-FA22-78C2B39B7050}"/>
                </a:ext>
              </a:extLst>
            </p:cNvPr>
            <p:cNvSpPr/>
            <p:nvPr/>
          </p:nvSpPr>
          <p:spPr>
            <a:xfrm>
              <a:off x="3282780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138EA5E4-FF94-B257-3A12-F78735FD5A15}"/>
              </a:ext>
            </a:extLst>
          </p:cNvPr>
          <p:cNvCxnSpPr>
            <a:cxnSpLocks/>
            <a:stCxn id="107" idx="4"/>
            <a:endCxn id="110" idx="0"/>
          </p:cNvCxnSpPr>
          <p:nvPr/>
        </p:nvCxnSpPr>
        <p:spPr>
          <a:xfrm flipH="1">
            <a:off x="7574153" y="4759968"/>
            <a:ext cx="1972" cy="1500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F9E17C98-5324-11A9-C6CA-D849C7185F24}"/>
              </a:ext>
            </a:extLst>
          </p:cNvPr>
          <p:cNvGrpSpPr/>
          <p:nvPr/>
        </p:nvGrpSpPr>
        <p:grpSpPr>
          <a:xfrm>
            <a:off x="7696606" y="4567010"/>
            <a:ext cx="476722" cy="252592"/>
            <a:chOff x="2990779" y="2342337"/>
            <a:chExt cx="476722" cy="252592"/>
          </a:xfrm>
        </p:grpSpPr>
        <p:sp>
          <p:nvSpPr>
            <p:cNvPr id="114" name="Rounded Rectangle 113">
              <a:extLst>
                <a:ext uri="{FF2B5EF4-FFF2-40B4-BE49-F238E27FC236}">
                  <a16:creationId xmlns:a16="http://schemas.microsoft.com/office/drawing/2014/main" id="{E41CCC79-78A9-36CA-063C-CDD038FD466A}"/>
                </a:ext>
              </a:extLst>
            </p:cNvPr>
            <p:cNvSpPr/>
            <p:nvPr/>
          </p:nvSpPr>
          <p:spPr>
            <a:xfrm>
              <a:off x="2990779" y="2342337"/>
              <a:ext cx="476722" cy="252592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A69384F6-FF51-387E-7222-AD9D9621FC94}"/>
                </a:ext>
              </a:extLst>
            </p:cNvPr>
            <p:cNvSpPr/>
            <p:nvPr/>
          </p:nvSpPr>
          <p:spPr>
            <a:xfrm>
              <a:off x="3047109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B6DA7917-33AF-779B-056B-810CFAE18736}"/>
                </a:ext>
              </a:extLst>
            </p:cNvPr>
            <p:cNvSpPr/>
            <p:nvPr/>
          </p:nvSpPr>
          <p:spPr>
            <a:xfrm>
              <a:off x="3282780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EA9A323-6E6F-8E35-4054-4D46144FA7B6}"/>
              </a:ext>
            </a:extLst>
          </p:cNvPr>
          <p:cNvGrpSpPr/>
          <p:nvPr/>
        </p:nvGrpSpPr>
        <p:grpSpPr>
          <a:xfrm>
            <a:off x="7930305" y="4845475"/>
            <a:ext cx="476722" cy="252592"/>
            <a:chOff x="2990779" y="2342337"/>
            <a:chExt cx="476722" cy="252592"/>
          </a:xfrm>
        </p:grpSpPr>
        <p:sp>
          <p:nvSpPr>
            <p:cNvPr id="118" name="Rounded Rectangle 117">
              <a:extLst>
                <a:ext uri="{FF2B5EF4-FFF2-40B4-BE49-F238E27FC236}">
                  <a16:creationId xmlns:a16="http://schemas.microsoft.com/office/drawing/2014/main" id="{B3C473C2-A2D4-A514-3D01-CE2695B6C41B}"/>
                </a:ext>
              </a:extLst>
            </p:cNvPr>
            <p:cNvSpPr/>
            <p:nvPr/>
          </p:nvSpPr>
          <p:spPr>
            <a:xfrm>
              <a:off x="2990779" y="2342337"/>
              <a:ext cx="476722" cy="252592"/>
            </a:xfrm>
            <a:prstGeom prst="roundRect">
              <a:avLst/>
            </a:prstGeom>
            <a:solidFill>
              <a:srgbClr val="8FAA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6E093BAB-21F4-7064-6A5B-A5D159C1844C}"/>
                </a:ext>
              </a:extLst>
            </p:cNvPr>
            <p:cNvSpPr/>
            <p:nvPr/>
          </p:nvSpPr>
          <p:spPr>
            <a:xfrm>
              <a:off x="3047109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91881B1B-A7FC-DC31-AB2E-BBB8B08D138C}"/>
                </a:ext>
              </a:extLst>
            </p:cNvPr>
            <p:cNvSpPr/>
            <p:nvPr/>
          </p:nvSpPr>
          <p:spPr>
            <a:xfrm>
              <a:off x="3282780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FF025ED7-C263-DF19-95C0-1352D4B7BA94}"/>
              </a:ext>
            </a:extLst>
          </p:cNvPr>
          <p:cNvCxnSpPr>
            <a:cxnSpLocks/>
            <a:stCxn id="116" idx="4"/>
            <a:endCxn id="119" idx="0"/>
          </p:cNvCxnSpPr>
          <p:nvPr/>
        </p:nvCxnSpPr>
        <p:spPr>
          <a:xfrm flipH="1">
            <a:off x="8050831" y="4759968"/>
            <a:ext cx="1972" cy="1500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D0A5777-3652-D5D2-9C23-06A1E153A1D9}"/>
              </a:ext>
            </a:extLst>
          </p:cNvPr>
          <p:cNvCxnSpPr>
            <a:cxnSpLocks/>
            <a:stCxn id="115" idx="4"/>
            <a:endCxn id="111" idx="0"/>
          </p:cNvCxnSpPr>
          <p:nvPr/>
        </p:nvCxnSpPr>
        <p:spPr>
          <a:xfrm flipH="1">
            <a:off x="7809824" y="4759968"/>
            <a:ext cx="7308" cy="1500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3A9C6FF-772E-8B29-C51C-1D1DD6C0BA2F}"/>
              </a:ext>
            </a:extLst>
          </p:cNvPr>
          <p:cNvCxnSpPr>
            <a:cxnSpLocks/>
            <a:stCxn id="106" idx="4"/>
            <a:endCxn id="101" idx="0"/>
          </p:cNvCxnSpPr>
          <p:nvPr/>
        </p:nvCxnSpPr>
        <p:spPr>
          <a:xfrm flipH="1">
            <a:off x="7327207" y="4759968"/>
            <a:ext cx="13247" cy="15007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B6DB10-572C-0B13-0719-1E003E7C8E54}"/>
              </a:ext>
            </a:extLst>
          </p:cNvPr>
          <p:cNvCxnSpPr/>
          <p:nvPr/>
        </p:nvCxnSpPr>
        <p:spPr>
          <a:xfrm flipH="1">
            <a:off x="1569308" y="2771333"/>
            <a:ext cx="8736227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38E2DB7-D607-C902-A35B-E7CC8D3A26EB}"/>
              </a:ext>
            </a:extLst>
          </p:cNvPr>
          <p:cNvSpPr txBox="1"/>
          <p:nvPr/>
        </p:nvSpPr>
        <p:spPr>
          <a:xfrm>
            <a:off x="1445740" y="2290205"/>
            <a:ext cx="2747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Network generation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AF26DB-AA17-4656-59E0-C5353E5738DD}"/>
              </a:ext>
            </a:extLst>
          </p:cNvPr>
          <p:cNvSpPr txBox="1"/>
          <p:nvPr/>
        </p:nvSpPr>
        <p:spPr>
          <a:xfrm>
            <a:off x="5040167" y="5661475"/>
            <a:ext cx="2253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Ad infinitum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EE8ADAB-958F-D1F1-1B98-DC8E7318FA6B}"/>
              </a:ext>
            </a:extLst>
          </p:cNvPr>
          <p:cNvSpPr txBox="1"/>
          <p:nvPr/>
        </p:nvSpPr>
        <p:spPr>
          <a:xfrm>
            <a:off x="7874020" y="5560541"/>
            <a:ext cx="3691904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This situation calls for network-free simulation</a:t>
            </a:r>
          </a:p>
        </p:txBody>
      </p:sp>
    </p:spTree>
    <p:extLst>
      <p:ext uri="{BB962C8B-B14F-4D97-AF65-F5344CB8AC3E}">
        <p14:creationId xmlns:p14="http://schemas.microsoft.com/office/powerpoint/2010/main" val="352431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66953-06AF-1DDA-910D-7AD6FF3A7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Modeling downstream events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2E6717-C430-34FC-C324-FA1FF59FC5F3}"/>
              </a:ext>
            </a:extLst>
          </p:cNvPr>
          <p:cNvSpPr/>
          <p:nvPr/>
        </p:nvSpPr>
        <p:spPr>
          <a:xfrm>
            <a:off x="1120346" y="1509238"/>
            <a:ext cx="65531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common scenario in cell signaling processes is receptor dimerization followed by receptor phosphorylation and recruitment of additional molecules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9DD6848-214E-5DFC-2CFF-00BE8BF3D27F}"/>
              </a:ext>
            </a:extLst>
          </p:cNvPr>
          <p:cNvGrpSpPr/>
          <p:nvPr/>
        </p:nvGrpSpPr>
        <p:grpSpPr>
          <a:xfrm>
            <a:off x="1682038" y="2582209"/>
            <a:ext cx="476722" cy="252592"/>
            <a:chOff x="2990779" y="2342337"/>
            <a:chExt cx="476722" cy="25259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679A1F5B-1CB1-50F7-0838-A67BC84E0AD8}"/>
                </a:ext>
              </a:extLst>
            </p:cNvPr>
            <p:cNvSpPr/>
            <p:nvPr/>
          </p:nvSpPr>
          <p:spPr>
            <a:xfrm>
              <a:off x="2990779" y="2342337"/>
              <a:ext cx="476722" cy="252592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A8EFB1A-9903-7208-D8DB-715F4ADB75A1}"/>
                </a:ext>
              </a:extLst>
            </p:cNvPr>
            <p:cNvSpPr/>
            <p:nvPr/>
          </p:nvSpPr>
          <p:spPr>
            <a:xfrm>
              <a:off x="3047109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D7004FA-9ECE-0686-1A39-E1A390B23FB2}"/>
                </a:ext>
              </a:extLst>
            </p:cNvPr>
            <p:cNvSpPr/>
            <p:nvPr/>
          </p:nvSpPr>
          <p:spPr>
            <a:xfrm>
              <a:off x="3282780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BE20340-739B-92D7-E5D9-CE23B8725EA9}"/>
              </a:ext>
            </a:extLst>
          </p:cNvPr>
          <p:cNvGrpSpPr/>
          <p:nvPr/>
        </p:nvGrpSpPr>
        <p:grpSpPr>
          <a:xfrm>
            <a:off x="1682038" y="2972315"/>
            <a:ext cx="218663" cy="665105"/>
            <a:chOff x="1391476" y="2535295"/>
            <a:chExt cx="218663" cy="66510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DB4C3AC-5E8A-3901-EFEF-3F62125C1CD3}"/>
                </a:ext>
              </a:extLst>
            </p:cNvPr>
            <p:cNvSpPr/>
            <p:nvPr/>
          </p:nvSpPr>
          <p:spPr>
            <a:xfrm>
              <a:off x="1391476" y="2535295"/>
              <a:ext cx="218663" cy="66510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EDE5CC1-9D29-3E80-96F4-8F35EA989767}"/>
                </a:ext>
              </a:extLst>
            </p:cNvPr>
            <p:cNvSpPr/>
            <p:nvPr/>
          </p:nvSpPr>
          <p:spPr>
            <a:xfrm>
              <a:off x="1436611" y="2594929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7A6C8E-A8F6-1AFA-DECD-A31BD87B0FE1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 flipH="1">
            <a:off x="1791369" y="2775167"/>
            <a:ext cx="11195" cy="25678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D2D3BB-AAEF-6C68-FDA0-5B92DF6F4522}"/>
              </a:ext>
            </a:extLst>
          </p:cNvPr>
          <p:cNvGrpSpPr/>
          <p:nvPr/>
        </p:nvGrpSpPr>
        <p:grpSpPr>
          <a:xfrm>
            <a:off x="1954878" y="2972315"/>
            <a:ext cx="218663" cy="665105"/>
            <a:chOff x="1391476" y="2535295"/>
            <a:chExt cx="218663" cy="665105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E4DAE97D-5B48-B9FF-65D8-51CFC370DA1B}"/>
                </a:ext>
              </a:extLst>
            </p:cNvPr>
            <p:cNvSpPr/>
            <p:nvPr/>
          </p:nvSpPr>
          <p:spPr>
            <a:xfrm>
              <a:off x="1391476" y="2535295"/>
              <a:ext cx="218663" cy="66510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6A2E068-BB70-60D1-E003-68D7DF6CB1BB}"/>
                </a:ext>
              </a:extLst>
            </p:cNvPr>
            <p:cNvSpPr/>
            <p:nvPr/>
          </p:nvSpPr>
          <p:spPr>
            <a:xfrm>
              <a:off x="1436611" y="2594929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A734A49-C3FB-CC9D-303B-1CB1D4F02AA9}"/>
              </a:ext>
            </a:extLst>
          </p:cNvPr>
          <p:cNvCxnSpPr>
            <a:cxnSpLocks/>
            <a:stCxn id="7" idx="4"/>
            <a:endCxn id="14" idx="0"/>
          </p:cNvCxnSpPr>
          <p:nvPr/>
        </p:nvCxnSpPr>
        <p:spPr>
          <a:xfrm>
            <a:off x="2038235" y="2775167"/>
            <a:ext cx="25974" cy="25678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CA08BE17-87CD-FE36-1C72-AC6E131B8326}"/>
              </a:ext>
            </a:extLst>
          </p:cNvPr>
          <p:cNvSpPr/>
          <p:nvPr/>
        </p:nvSpPr>
        <p:spPr>
          <a:xfrm>
            <a:off x="2000013" y="3270488"/>
            <a:ext cx="128392" cy="12839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B95E5C3-1DFC-4183-5E4B-B4B9AA592103}"/>
              </a:ext>
            </a:extLst>
          </p:cNvPr>
          <p:cNvSpPr/>
          <p:nvPr/>
        </p:nvSpPr>
        <p:spPr>
          <a:xfrm>
            <a:off x="1733248" y="3268145"/>
            <a:ext cx="128392" cy="12839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192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82F0A3-6941-2618-64AD-69DD6B772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BioNetGen Tutorial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23B3760-1B9D-5753-A526-5B18C68305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834218"/>
            <a:ext cx="6780700" cy="518723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37345F-4649-2DE0-325D-BF67B779869D}"/>
              </a:ext>
            </a:extLst>
          </p:cNvPr>
          <p:cNvSpPr txBox="1"/>
          <p:nvPr/>
        </p:nvSpPr>
        <p:spPr>
          <a:xfrm>
            <a:off x="291459" y="5441807"/>
            <a:ext cx="4226011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latin typeface="Times" pitchFamily="2" charset="0"/>
              </a:rPr>
              <a:t>Gentle introduction to </a:t>
            </a:r>
            <a:r>
              <a:rPr lang="en-US" dirty="0" err="1">
                <a:latin typeface="Times" pitchFamily="2" charset="0"/>
              </a:rPr>
              <a:t>BioNetGen</a:t>
            </a:r>
            <a:r>
              <a:rPr lang="en-US" dirty="0">
                <a:latin typeface="Times" pitchFamily="2" charset="0"/>
              </a:rPr>
              <a:t> and rule-based modeling using examples.</a:t>
            </a:r>
          </a:p>
        </p:txBody>
      </p:sp>
    </p:spTree>
    <p:extLst>
      <p:ext uri="{BB962C8B-B14F-4D97-AF65-F5344CB8AC3E}">
        <p14:creationId xmlns:p14="http://schemas.microsoft.com/office/powerpoint/2010/main" val="790132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66953-06AF-1DDA-910D-7AD6FF3A7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Modeling downstream events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2E6717-C430-34FC-C324-FA1FF59FC5F3}"/>
              </a:ext>
            </a:extLst>
          </p:cNvPr>
          <p:cNvSpPr/>
          <p:nvPr/>
        </p:nvSpPr>
        <p:spPr>
          <a:xfrm>
            <a:off x="1120346" y="1509238"/>
            <a:ext cx="65531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common scenario in cell signaling processes is receptor dimerization followed by receptor phosphorylation and recruitment of additional molecules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9DD6848-214E-5DFC-2CFF-00BE8BF3D27F}"/>
              </a:ext>
            </a:extLst>
          </p:cNvPr>
          <p:cNvGrpSpPr/>
          <p:nvPr/>
        </p:nvGrpSpPr>
        <p:grpSpPr>
          <a:xfrm>
            <a:off x="1682038" y="2582209"/>
            <a:ext cx="476722" cy="252592"/>
            <a:chOff x="2990779" y="2342337"/>
            <a:chExt cx="476722" cy="25259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679A1F5B-1CB1-50F7-0838-A67BC84E0AD8}"/>
                </a:ext>
              </a:extLst>
            </p:cNvPr>
            <p:cNvSpPr/>
            <p:nvPr/>
          </p:nvSpPr>
          <p:spPr>
            <a:xfrm>
              <a:off x="2990779" y="2342337"/>
              <a:ext cx="476722" cy="252592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A8EFB1A-9903-7208-D8DB-715F4ADB75A1}"/>
                </a:ext>
              </a:extLst>
            </p:cNvPr>
            <p:cNvSpPr/>
            <p:nvPr/>
          </p:nvSpPr>
          <p:spPr>
            <a:xfrm>
              <a:off x="3047109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D7004FA-9ECE-0686-1A39-E1A390B23FB2}"/>
                </a:ext>
              </a:extLst>
            </p:cNvPr>
            <p:cNvSpPr/>
            <p:nvPr/>
          </p:nvSpPr>
          <p:spPr>
            <a:xfrm>
              <a:off x="3282780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BE20340-739B-92D7-E5D9-CE23B8725EA9}"/>
              </a:ext>
            </a:extLst>
          </p:cNvPr>
          <p:cNvGrpSpPr/>
          <p:nvPr/>
        </p:nvGrpSpPr>
        <p:grpSpPr>
          <a:xfrm>
            <a:off x="1682038" y="2972315"/>
            <a:ext cx="218663" cy="665105"/>
            <a:chOff x="1391476" y="2535295"/>
            <a:chExt cx="218663" cy="66510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DB4C3AC-5E8A-3901-EFEF-3F62125C1CD3}"/>
                </a:ext>
              </a:extLst>
            </p:cNvPr>
            <p:cNvSpPr/>
            <p:nvPr/>
          </p:nvSpPr>
          <p:spPr>
            <a:xfrm>
              <a:off x="1391476" y="2535295"/>
              <a:ext cx="218663" cy="66510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EDE5CC1-9D29-3E80-96F4-8F35EA989767}"/>
                </a:ext>
              </a:extLst>
            </p:cNvPr>
            <p:cNvSpPr/>
            <p:nvPr/>
          </p:nvSpPr>
          <p:spPr>
            <a:xfrm>
              <a:off x="1436611" y="2594929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7A6C8E-A8F6-1AFA-DECD-A31BD87B0FE1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 flipH="1">
            <a:off x="1791369" y="2775167"/>
            <a:ext cx="11195" cy="25678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D2D3BB-AAEF-6C68-FDA0-5B92DF6F4522}"/>
              </a:ext>
            </a:extLst>
          </p:cNvPr>
          <p:cNvGrpSpPr/>
          <p:nvPr/>
        </p:nvGrpSpPr>
        <p:grpSpPr>
          <a:xfrm>
            <a:off x="1954878" y="2972315"/>
            <a:ext cx="218663" cy="665105"/>
            <a:chOff x="1391476" y="2535295"/>
            <a:chExt cx="218663" cy="665105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E4DAE97D-5B48-B9FF-65D8-51CFC370DA1B}"/>
                </a:ext>
              </a:extLst>
            </p:cNvPr>
            <p:cNvSpPr/>
            <p:nvPr/>
          </p:nvSpPr>
          <p:spPr>
            <a:xfrm>
              <a:off x="1391476" y="2535295"/>
              <a:ext cx="218663" cy="66510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6A2E068-BB70-60D1-E003-68D7DF6CB1BB}"/>
                </a:ext>
              </a:extLst>
            </p:cNvPr>
            <p:cNvSpPr/>
            <p:nvPr/>
          </p:nvSpPr>
          <p:spPr>
            <a:xfrm>
              <a:off x="1436611" y="2594929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A734A49-C3FB-CC9D-303B-1CB1D4F02AA9}"/>
              </a:ext>
            </a:extLst>
          </p:cNvPr>
          <p:cNvCxnSpPr>
            <a:cxnSpLocks/>
            <a:stCxn id="7" idx="4"/>
            <a:endCxn id="14" idx="0"/>
          </p:cNvCxnSpPr>
          <p:nvPr/>
        </p:nvCxnSpPr>
        <p:spPr>
          <a:xfrm>
            <a:off x="2038235" y="2775167"/>
            <a:ext cx="25974" cy="25678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CA08BE17-87CD-FE36-1C72-AC6E131B8326}"/>
              </a:ext>
            </a:extLst>
          </p:cNvPr>
          <p:cNvSpPr/>
          <p:nvPr/>
        </p:nvSpPr>
        <p:spPr>
          <a:xfrm>
            <a:off x="2000013" y="3270488"/>
            <a:ext cx="128392" cy="12839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C4B9175-6CB6-341B-AB43-0BEE17D00EB1}"/>
              </a:ext>
            </a:extLst>
          </p:cNvPr>
          <p:cNvSpPr/>
          <p:nvPr/>
        </p:nvSpPr>
        <p:spPr>
          <a:xfrm>
            <a:off x="1735202" y="3270488"/>
            <a:ext cx="128392" cy="12839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</a:t>
            </a:r>
          </a:p>
        </p:txBody>
      </p: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D2605913-8DDB-B569-85F0-656A634437A2}"/>
              </a:ext>
            </a:extLst>
          </p:cNvPr>
          <p:cNvCxnSpPr>
            <a:stCxn id="5" idx="1"/>
            <a:endCxn id="17" idx="1"/>
          </p:cNvCxnSpPr>
          <p:nvPr/>
        </p:nvCxnSpPr>
        <p:spPr>
          <a:xfrm rot="10800000" flipH="1" flipV="1">
            <a:off x="1682037" y="2708505"/>
            <a:ext cx="71967" cy="580786"/>
          </a:xfrm>
          <a:prstGeom prst="curvedConnector4">
            <a:avLst>
              <a:gd name="adj1" fmla="val -317646"/>
              <a:gd name="adj2" fmla="val 59254"/>
            </a:avLst>
          </a:prstGeom>
          <a:ln w="158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68034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66953-06AF-1DDA-910D-7AD6FF3A7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Modeling downstream events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2E6717-C430-34FC-C324-FA1FF59FC5F3}"/>
              </a:ext>
            </a:extLst>
          </p:cNvPr>
          <p:cNvSpPr/>
          <p:nvPr/>
        </p:nvSpPr>
        <p:spPr>
          <a:xfrm>
            <a:off x="1120346" y="1509238"/>
            <a:ext cx="65531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A common scenario in cell signaling processes is receptor dimerization followed by receptor phosphorylation and recruitment of additional molecules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9DD6848-214E-5DFC-2CFF-00BE8BF3D27F}"/>
              </a:ext>
            </a:extLst>
          </p:cNvPr>
          <p:cNvGrpSpPr/>
          <p:nvPr/>
        </p:nvGrpSpPr>
        <p:grpSpPr>
          <a:xfrm>
            <a:off x="1682038" y="2582209"/>
            <a:ext cx="476722" cy="252592"/>
            <a:chOff x="2990779" y="2342337"/>
            <a:chExt cx="476722" cy="252592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679A1F5B-1CB1-50F7-0838-A67BC84E0AD8}"/>
                </a:ext>
              </a:extLst>
            </p:cNvPr>
            <p:cNvSpPr/>
            <p:nvPr/>
          </p:nvSpPr>
          <p:spPr>
            <a:xfrm>
              <a:off x="2990779" y="2342337"/>
              <a:ext cx="476722" cy="252592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A8EFB1A-9903-7208-D8DB-715F4ADB75A1}"/>
                </a:ext>
              </a:extLst>
            </p:cNvPr>
            <p:cNvSpPr/>
            <p:nvPr/>
          </p:nvSpPr>
          <p:spPr>
            <a:xfrm>
              <a:off x="3047109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D7004FA-9ECE-0686-1A39-E1A390B23FB2}"/>
                </a:ext>
              </a:extLst>
            </p:cNvPr>
            <p:cNvSpPr/>
            <p:nvPr/>
          </p:nvSpPr>
          <p:spPr>
            <a:xfrm>
              <a:off x="3282780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BE20340-739B-92D7-E5D9-CE23B8725EA9}"/>
              </a:ext>
            </a:extLst>
          </p:cNvPr>
          <p:cNvGrpSpPr/>
          <p:nvPr/>
        </p:nvGrpSpPr>
        <p:grpSpPr>
          <a:xfrm>
            <a:off x="1682038" y="2972315"/>
            <a:ext cx="218663" cy="665105"/>
            <a:chOff x="1391476" y="2535295"/>
            <a:chExt cx="218663" cy="66510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2DB4C3AC-5E8A-3901-EFEF-3F62125C1CD3}"/>
                </a:ext>
              </a:extLst>
            </p:cNvPr>
            <p:cNvSpPr/>
            <p:nvPr/>
          </p:nvSpPr>
          <p:spPr>
            <a:xfrm>
              <a:off x="1391476" y="2535295"/>
              <a:ext cx="218663" cy="66510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EDE5CC1-9D29-3E80-96F4-8F35EA989767}"/>
                </a:ext>
              </a:extLst>
            </p:cNvPr>
            <p:cNvSpPr/>
            <p:nvPr/>
          </p:nvSpPr>
          <p:spPr>
            <a:xfrm>
              <a:off x="1436611" y="2594929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7A6C8E-A8F6-1AFA-DECD-A31BD87B0FE1}"/>
              </a:ext>
            </a:extLst>
          </p:cNvPr>
          <p:cNvCxnSpPr>
            <a:cxnSpLocks/>
            <a:stCxn id="6" idx="4"/>
            <a:endCxn id="10" idx="0"/>
          </p:cNvCxnSpPr>
          <p:nvPr/>
        </p:nvCxnSpPr>
        <p:spPr>
          <a:xfrm flipH="1">
            <a:off x="1791369" y="2775167"/>
            <a:ext cx="11195" cy="25678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D2D3BB-AAEF-6C68-FDA0-5B92DF6F4522}"/>
              </a:ext>
            </a:extLst>
          </p:cNvPr>
          <p:cNvGrpSpPr/>
          <p:nvPr/>
        </p:nvGrpSpPr>
        <p:grpSpPr>
          <a:xfrm>
            <a:off x="1954878" y="2972315"/>
            <a:ext cx="218663" cy="665105"/>
            <a:chOff x="1391476" y="2535295"/>
            <a:chExt cx="218663" cy="665105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E4DAE97D-5B48-B9FF-65D8-51CFC370DA1B}"/>
                </a:ext>
              </a:extLst>
            </p:cNvPr>
            <p:cNvSpPr/>
            <p:nvPr/>
          </p:nvSpPr>
          <p:spPr>
            <a:xfrm>
              <a:off x="1391476" y="2535295"/>
              <a:ext cx="218663" cy="66510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6A2E068-BB70-60D1-E003-68D7DF6CB1BB}"/>
                </a:ext>
              </a:extLst>
            </p:cNvPr>
            <p:cNvSpPr/>
            <p:nvPr/>
          </p:nvSpPr>
          <p:spPr>
            <a:xfrm>
              <a:off x="1436611" y="2594929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A734A49-C3FB-CC9D-303B-1CB1D4F02AA9}"/>
              </a:ext>
            </a:extLst>
          </p:cNvPr>
          <p:cNvCxnSpPr>
            <a:cxnSpLocks/>
            <a:stCxn id="7" idx="4"/>
            <a:endCxn id="14" idx="0"/>
          </p:cNvCxnSpPr>
          <p:nvPr/>
        </p:nvCxnSpPr>
        <p:spPr>
          <a:xfrm>
            <a:off x="2038235" y="2775167"/>
            <a:ext cx="25974" cy="25678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6" name="Oval 15">
            <a:extLst>
              <a:ext uri="{FF2B5EF4-FFF2-40B4-BE49-F238E27FC236}">
                <a16:creationId xmlns:a16="http://schemas.microsoft.com/office/drawing/2014/main" id="{CA08BE17-87CD-FE36-1C72-AC6E131B8326}"/>
              </a:ext>
            </a:extLst>
          </p:cNvPr>
          <p:cNvSpPr/>
          <p:nvPr/>
        </p:nvSpPr>
        <p:spPr>
          <a:xfrm>
            <a:off x="2000013" y="3270488"/>
            <a:ext cx="128392" cy="12839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C4B9175-6CB6-341B-AB43-0BEE17D00EB1}"/>
              </a:ext>
            </a:extLst>
          </p:cNvPr>
          <p:cNvSpPr/>
          <p:nvPr/>
        </p:nvSpPr>
        <p:spPr>
          <a:xfrm>
            <a:off x="1735202" y="3270488"/>
            <a:ext cx="128392" cy="12839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P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2BDF573-4E24-F1E8-026B-DA745D31CB37}"/>
              </a:ext>
            </a:extLst>
          </p:cNvPr>
          <p:cNvGrpSpPr/>
          <p:nvPr/>
        </p:nvGrpSpPr>
        <p:grpSpPr>
          <a:xfrm>
            <a:off x="1314255" y="3205922"/>
            <a:ext cx="218663" cy="257524"/>
            <a:chOff x="5395066" y="2535296"/>
            <a:chExt cx="218663" cy="257524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62B4F901-8806-4583-5BC4-4E9BC172D7FB}"/>
                </a:ext>
              </a:extLst>
            </p:cNvPr>
            <p:cNvSpPr/>
            <p:nvPr/>
          </p:nvSpPr>
          <p:spPr>
            <a:xfrm>
              <a:off x="5395066" y="2535296"/>
              <a:ext cx="218663" cy="257524"/>
            </a:xfrm>
            <a:prstGeom prst="round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09618A6-9C5E-7ADF-8C64-37245649A6DD}"/>
                </a:ext>
              </a:extLst>
            </p:cNvPr>
            <p:cNvSpPr/>
            <p:nvPr/>
          </p:nvSpPr>
          <p:spPr>
            <a:xfrm>
              <a:off x="5440201" y="2599862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1FCC7FE-B6C2-E6B5-3BB6-52038865A2FC}"/>
              </a:ext>
            </a:extLst>
          </p:cNvPr>
          <p:cNvCxnSpPr>
            <a:cxnSpLocks/>
            <a:stCxn id="23" idx="6"/>
            <a:endCxn id="17" idx="2"/>
          </p:cNvCxnSpPr>
          <p:nvPr/>
        </p:nvCxnSpPr>
        <p:spPr>
          <a:xfrm>
            <a:off x="1487782" y="3334684"/>
            <a:ext cx="247420" cy="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Curved Connector 28">
            <a:extLst>
              <a:ext uri="{FF2B5EF4-FFF2-40B4-BE49-F238E27FC236}">
                <a16:creationId xmlns:a16="http://schemas.microsoft.com/office/drawing/2014/main" id="{D2605913-8DDB-B569-85F0-656A634437A2}"/>
              </a:ext>
            </a:extLst>
          </p:cNvPr>
          <p:cNvCxnSpPr>
            <a:stCxn id="5" idx="1"/>
            <a:endCxn id="17" idx="1"/>
          </p:cNvCxnSpPr>
          <p:nvPr/>
        </p:nvCxnSpPr>
        <p:spPr>
          <a:xfrm rot="10800000" flipH="1" flipV="1">
            <a:off x="1682037" y="2708505"/>
            <a:ext cx="71967" cy="580786"/>
          </a:xfrm>
          <a:prstGeom prst="curvedConnector4">
            <a:avLst>
              <a:gd name="adj1" fmla="val -317646"/>
              <a:gd name="adj2" fmla="val 59254"/>
            </a:avLst>
          </a:prstGeom>
          <a:ln w="158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7074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66953-06AF-1DDA-910D-7AD6FF3A7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Defining a transphosphorylation rule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0188D7-734C-7DA3-464F-F05C76E96B24}"/>
              </a:ext>
            </a:extLst>
          </p:cNvPr>
          <p:cNvSpPr txBox="1"/>
          <p:nvPr/>
        </p:nvSpPr>
        <p:spPr>
          <a:xfrm>
            <a:off x="3667539" y="2136913"/>
            <a:ext cx="71164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Modify 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molecule types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Modify 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species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Modify 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observables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reaction rule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new 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parameter(s)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31DF0BD-AB86-E2A4-179B-64943C7058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89710" y="2136913"/>
            <a:ext cx="2882900" cy="406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55491F9-107B-A817-8E5D-08AE9030A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596" y="2402617"/>
            <a:ext cx="1378503" cy="199645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E31169B-273A-8164-C5E2-9A93ACAA9B03}"/>
              </a:ext>
            </a:extLst>
          </p:cNvPr>
          <p:cNvSpPr txBox="1"/>
          <p:nvPr/>
        </p:nvSpPr>
        <p:spPr>
          <a:xfrm>
            <a:off x="598806" y="2791821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kp3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FBC2342-DE17-FC8B-C69F-CFA8A9442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9710" y="2641583"/>
            <a:ext cx="2882900" cy="4064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6FCCF57-BE69-AF3B-13A1-2B4A49D5A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9710" y="3218995"/>
            <a:ext cx="2882900" cy="406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44DB9A0-496C-17EF-E444-4E830F8BAC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3612" y="4195870"/>
            <a:ext cx="7518400" cy="4064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121C576-1467-D59F-F380-40AD12CF475A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999433" y="4738640"/>
            <a:ext cx="1047353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5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F4846-355A-EFF9-A906-750155905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Without dephosphorylation, receptor phosphorylation quickly saturates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725ED3-E16D-6A82-9C56-F0351C64569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93690" y="1871329"/>
            <a:ext cx="8204619" cy="462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9905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AF4B3-A3F4-E5D9-7365-E86F11E17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Dephosphorylation rule needed to prevent nonphysical saturation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03C1B2-6C8E-4877-2C09-42F94750E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5600" y="1854200"/>
            <a:ext cx="3860800" cy="406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360130B-12D6-47D7-7A36-13273A37D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7927" y="2548410"/>
            <a:ext cx="7216145" cy="409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17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C2208-5AEF-383D-9C05-C761CAA8B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50" y="2624137"/>
            <a:ext cx="3932237" cy="1600200"/>
          </a:xfrm>
        </p:spPr>
        <p:txBody>
          <a:bodyPr>
            <a:normAutofit fontScale="90000"/>
          </a:bodyPr>
          <a:lstStyle/>
          <a:p>
            <a:r>
              <a:rPr lang="en-US" sz="28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.net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US" dirty="0"/>
              <a:t>file reveals rapid expansion of the model upon addition of the phosphorylation site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52B033-06E8-14EC-A390-C098457E10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604365"/>
            <a:ext cx="4910043" cy="591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6642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E38995-1072-C77B-76D6-8CCFACEF7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adaptor binding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D3BB3C4-86FD-676F-3393-FA4505352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781" y="2522837"/>
            <a:ext cx="1694420" cy="206277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E53CE5F-0A75-257B-C95B-39AB2B244C74}"/>
              </a:ext>
            </a:extLst>
          </p:cNvPr>
          <p:cNvSpPr txBox="1"/>
          <p:nvPr/>
        </p:nvSpPr>
        <p:spPr>
          <a:xfrm>
            <a:off x="3667539" y="2136913"/>
            <a:ext cx="71164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Modify 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molecule types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Modify 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species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Modify 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observables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reaction rule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Add new </a:t>
            </a:r>
            <a:r>
              <a:rPr lang="en-US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parameter(s)</a:t>
            </a:r>
            <a:endParaRPr lang="en-US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141352E-54DF-8C24-0779-68F4CD24B7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89710" y="2116437"/>
            <a:ext cx="717973" cy="406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E6086D6-D3C7-DCC8-A496-883A071C9B0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989710" y="2667716"/>
            <a:ext cx="1381760" cy="406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21E0DD9-8B60-8906-AF86-A8C6F8270B6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967008" y="3218995"/>
            <a:ext cx="3684513" cy="64809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8280D2B-D5AD-F49D-77A3-E04AED67D41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313612" y="4229163"/>
            <a:ext cx="7518400" cy="33981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B64B2DE-140E-46B4-BBC0-7CAA23BEF53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6943368" y="4701568"/>
            <a:ext cx="1199731" cy="105690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BA7DA52-58D7-54FB-EEF8-84C511824186}"/>
              </a:ext>
            </a:extLst>
          </p:cNvPr>
          <p:cNvSpPr txBox="1"/>
          <p:nvPr/>
        </p:nvSpPr>
        <p:spPr>
          <a:xfrm>
            <a:off x="606552" y="4250854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kp4,km4</a:t>
            </a:r>
          </a:p>
        </p:txBody>
      </p:sp>
    </p:spTree>
    <p:extLst>
      <p:ext uri="{BB962C8B-B14F-4D97-AF65-F5344CB8AC3E}">
        <p14:creationId xmlns:p14="http://schemas.microsoft.com/office/powerpoint/2010/main" val="4022718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7FA19F8-9663-38C1-7A7C-DC1815F6C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adaptor restores saturation of receptor phosphorylation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B5C540E-6F45-4E1F-FB6C-09BE47A133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362168" y="1825625"/>
            <a:ext cx="7467663" cy="43513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47B37C7-64CB-C9B4-1E6E-9D96AC525A74}"/>
              </a:ext>
            </a:extLst>
          </p:cNvPr>
          <p:cNvSpPr txBox="1"/>
          <p:nvPr/>
        </p:nvSpPr>
        <p:spPr>
          <a:xfrm>
            <a:off x="7191632" y="2854411"/>
            <a:ext cx="4633784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Exercise</a:t>
            </a:r>
            <a:r>
              <a:rPr lang="en-US" dirty="0"/>
              <a:t>: </a:t>
            </a:r>
          </a:p>
          <a:p>
            <a:r>
              <a:rPr lang="en-US" dirty="0"/>
              <a:t>Determine how steady state phosphorylation depends on ligand concentration.</a:t>
            </a:r>
          </a:p>
        </p:txBody>
      </p:sp>
    </p:spTree>
    <p:extLst>
      <p:ext uri="{BB962C8B-B14F-4D97-AF65-F5344CB8AC3E}">
        <p14:creationId xmlns:p14="http://schemas.microsoft.com/office/powerpoint/2010/main" val="2816136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0E3E8-A474-416D-7975-78712070F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A949857-8C70-B396-244A-B9CF3D3B64C8}"/>
              </a:ext>
            </a:extLst>
          </p:cNvPr>
          <p:cNvSpPr/>
          <p:nvPr/>
        </p:nvSpPr>
        <p:spPr>
          <a:xfrm>
            <a:off x="1391476" y="2535295"/>
            <a:ext cx="218663" cy="66510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E031372-E117-A4FC-B2F7-658E461051B0}"/>
              </a:ext>
            </a:extLst>
          </p:cNvPr>
          <p:cNvSpPr/>
          <p:nvPr/>
        </p:nvSpPr>
        <p:spPr>
          <a:xfrm>
            <a:off x="1436611" y="2594929"/>
            <a:ext cx="128392" cy="12839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2A2131D-D36B-721E-B245-DF6234A0D3FE}"/>
              </a:ext>
            </a:extLst>
          </p:cNvPr>
          <p:cNvGrpSpPr/>
          <p:nvPr/>
        </p:nvGrpSpPr>
        <p:grpSpPr>
          <a:xfrm>
            <a:off x="402937" y="2277771"/>
            <a:ext cx="218663" cy="257524"/>
            <a:chOff x="5395066" y="2535296"/>
            <a:chExt cx="218663" cy="257524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C86B1D2-3876-4E6D-8DF0-2AD42B572DE4}"/>
                </a:ext>
              </a:extLst>
            </p:cNvPr>
            <p:cNvSpPr/>
            <p:nvPr/>
          </p:nvSpPr>
          <p:spPr>
            <a:xfrm>
              <a:off x="5395066" y="2535296"/>
              <a:ext cx="218663" cy="257524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9343540-77F0-4CA0-69AC-05E0FD48E184}"/>
                </a:ext>
              </a:extLst>
            </p:cNvPr>
            <p:cNvSpPr/>
            <p:nvPr/>
          </p:nvSpPr>
          <p:spPr>
            <a:xfrm>
              <a:off x="5440201" y="2599862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D0454AE-75D2-AECA-7330-4EDB09497456}"/>
              </a:ext>
            </a:extLst>
          </p:cNvPr>
          <p:cNvSpPr txBox="1"/>
          <p:nvPr/>
        </p:nvSpPr>
        <p:spPr>
          <a:xfrm>
            <a:off x="713853" y="5205763"/>
            <a:ext cx="1043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Receptor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19BC07A-3852-B1B4-81C9-65234F645EB8}"/>
              </a:ext>
            </a:extLst>
          </p:cNvPr>
          <p:cNvGrpSpPr/>
          <p:nvPr/>
        </p:nvGrpSpPr>
        <p:grpSpPr>
          <a:xfrm>
            <a:off x="1126394" y="4100911"/>
            <a:ext cx="218663" cy="257524"/>
            <a:chOff x="5395066" y="2535296"/>
            <a:chExt cx="218663" cy="257524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E827E09C-F262-CF74-D476-C3243B05E46F}"/>
                </a:ext>
              </a:extLst>
            </p:cNvPr>
            <p:cNvSpPr/>
            <p:nvPr/>
          </p:nvSpPr>
          <p:spPr>
            <a:xfrm>
              <a:off x="5395066" y="2535296"/>
              <a:ext cx="218663" cy="257524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A963110-1D85-6ADA-04BF-78D44C1A9A43}"/>
                </a:ext>
              </a:extLst>
            </p:cNvPr>
            <p:cNvSpPr/>
            <p:nvPr/>
          </p:nvSpPr>
          <p:spPr>
            <a:xfrm>
              <a:off x="5440201" y="2599862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879220C-388B-BB21-6419-FDBB835B5459}"/>
              </a:ext>
            </a:extLst>
          </p:cNvPr>
          <p:cNvGrpSpPr/>
          <p:nvPr/>
        </p:nvGrpSpPr>
        <p:grpSpPr>
          <a:xfrm>
            <a:off x="1126394" y="4505017"/>
            <a:ext cx="218663" cy="665105"/>
            <a:chOff x="1391476" y="2535295"/>
            <a:chExt cx="218663" cy="665105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1BE2B544-CE17-C0BF-D675-00D85A75FCC1}"/>
                </a:ext>
              </a:extLst>
            </p:cNvPr>
            <p:cNvSpPr/>
            <p:nvPr/>
          </p:nvSpPr>
          <p:spPr>
            <a:xfrm>
              <a:off x="1391476" y="2535295"/>
              <a:ext cx="218663" cy="66510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C2F57D7-96BB-36B6-F6B0-4FB6C16E968E}"/>
                </a:ext>
              </a:extLst>
            </p:cNvPr>
            <p:cNvSpPr/>
            <p:nvPr/>
          </p:nvSpPr>
          <p:spPr>
            <a:xfrm>
              <a:off x="1436611" y="2594929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A2319A1F-84EB-7246-80C9-740623BEC417}"/>
              </a:ext>
            </a:extLst>
          </p:cNvPr>
          <p:cNvSpPr txBox="1"/>
          <p:nvPr/>
        </p:nvSpPr>
        <p:spPr>
          <a:xfrm>
            <a:off x="1417846" y="4045007"/>
            <a:ext cx="8042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Ligand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5559286-2CCB-6DBF-27CF-3EFAF46498E4}"/>
              </a:ext>
            </a:extLst>
          </p:cNvPr>
          <p:cNvCxnSpPr>
            <a:cxnSpLocks/>
            <a:stCxn id="12" idx="4"/>
            <a:endCxn id="15" idx="0"/>
          </p:cNvCxnSpPr>
          <p:nvPr/>
        </p:nvCxnSpPr>
        <p:spPr>
          <a:xfrm>
            <a:off x="1235725" y="4293869"/>
            <a:ext cx="0" cy="27078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0841CF3-B5E1-4C73-9FD1-2A636FF292DC}"/>
              </a:ext>
            </a:extLst>
          </p:cNvPr>
          <p:cNvGrpSpPr/>
          <p:nvPr/>
        </p:nvGrpSpPr>
        <p:grpSpPr>
          <a:xfrm>
            <a:off x="3269075" y="3903763"/>
            <a:ext cx="476722" cy="252592"/>
            <a:chOff x="2990779" y="2342337"/>
            <a:chExt cx="476722" cy="252592"/>
          </a:xfrm>
        </p:grpSpPr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F74BBD63-724D-8416-1645-BA6D38CC6635}"/>
                </a:ext>
              </a:extLst>
            </p:cNvPr>
            <p:cNvSpPr/>
            <p:nvPr/>
          </p:nvSpPr>
          <p:spPr>
            <a:xfrm>
              <a:off x="2990779" y="2342337"/>
              <a:ext cx="476722" cy="252592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DC92A40-1A7A-C76F-3B80-09BC1AB37316}"/>
                </a:ext>
              </a:extLst>
            </p:cNvPr>
            <p:cNvSpPr/>
            <p:nvPr/>
          </p:nvSpPr>
          <p:spPr>
            <a:xfrm>
              <a:off x="3047109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A0FECF1-9188-C0BD-2BB6-3933E5FFEA0D}"/>
                </a:ext>
              </a:extLst>
            </p:cNvPr>
            <p:cNvSpPr/>
            <p:nvPr/>
          </p:nvSpPr>
          <p:spPr>
            <a:xfrm>
              <a:off x="3282780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6B1BF44-5F29-1565-125B-CCFCD413B23D}"/>
              </a:ext>
            </a:extLst>
          </p:cNvPr>
          <p:cNvGrpSpPr/>
          <p:nvPr/>
        </p:nvGrpSpPr>
        <p:grpSpPr>
          <a:xfrm>
            <a:off x="3269075" y="4293869"/>
            <a:ext cx="218663" cy="665105"/>
            <a:chOff x="1391476" y="2535295"/>
            <a:chExt cx="218663" cy="665105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8491EB5C-B48F-FECD-F336-525C5229AC01}"/>
                </a:ext>
              </a:extLst>
            </p:cNvPr>
            <p:cNvSpPr/>
            <p:nvPr/>
          </p:nvSpPr>
          <p:spPr>
            <a:xfrm>
              <a:off x="1391476" y="2535295"/>
              <a:ext cx="218663" cy="66510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D4AF772-AFD8-5759-ECCC-E13D870CDA7E}"/>
                </a:ext>
              </a:extLst>
            </p:cNvPr>
            <p:cNvSpPr/>
            <p:nvPr/>
          </p:nvSpPr>
          <p:spPr>
            <a:xfrm>
              <a:off x="1436611" y="2594929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5C12925-749E-CFF1-60C0-7868B25E785D}"/>
              </a:ext>
            </a:extLst>
          </p:cNvPr>
          <p:cNvCxnSpPr>
            <a:cxnSpLocks/>
            <a:stCxn id="20" idx="4"/>
            <a:endCxn id="25" idx="0"/>
          </p:cNvCxnSpPr>
          <p:nvPr/>
        </p:nvCxnSpPr>
        <p:spPr>
          <a:xfrm flipH="1">
            <a:off x="3378406" y="4096721"/>
            <a:ext cx="11195" cy="25678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422D5C9-0DF8-1838-F8C8-A1E22288A7F3}"/>
              </a:ext>
            </a:extLst>
          </p:cNvPr>
          <p:cNvGrpSpPr/>
          <p:nvPr/>
        </p:nvGrpSpPr>
        <p:grpSpPr>
          <a:xfrm>
            <a:off x="3541915" y="4293869"/>
            <a:ext cx="218663" cy="665105"/>
            <a:chOff x="1391476" y="2535295"/>
            <a:chExt cx="218663" cy="665105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A2EA8C3E-C7AA-71D9-F503-03742F834D77}"/>
                </a:ext>
              </a:extLst>
            </p:cNvPr>
            <p:cNvSpPr/>
            <p:nvPr/>
          </p:nvSpPr>
          <p:spPr>
            <a:xfrm>
              <a:off x="1391476" y="2535295"/>
              <a:ext cx="218663" cy="66510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998872E-043A-57F0-F338-FFA26F407A77}"/>
                </a:ext>
              </a:extLst>
            </p:cNvPr>
            <p:cNvSpPr/>
            <p:nvPr/>
          </p:nvSpPr>
          <p:spPr>
            <a:xfrm>
              <a:off x="1436611" y="2594929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A321605-F8B9-41B1-3CF7-C103D7902CA2}"/>
              </a:ext>
            </a:extLst>
          </p:cNvPr>
          <p:cNvCxnSpPr>
            <a:cxnSpLocks/>
            <a:stCxn id="21" idx="4"/>
            <a:endCxn id="30" idx="0"/>
          </p:cNvCxnSpPr>
          <p:nvPr/>
        </p:nvCxnSpPr>
        <p:spPr>
          <a:xfrm>
            <a:off x="3625272" y="4096721"/>
            <a:ext cx="25974" cy="256782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C45F254-FA87-3808-989A-0F2839E8520D}"/>
              </a:ext>
            </a:extLst>
          </p:cNvPr>
          <p:cNvGrpSpPr/>
          <p:nvPr/>
        </p:nvGrpSpPr>
        <p:grpSpPr>
          <a:xfrm>
            <a:off x="5410912" y="2895180"/>
            <a:ext cx="476722" cy="252592"/>
            <a:chOff x="2990779" y="2342337"/>
            <a:chExt cx="476722" cy="252592"/>
          </a:xfrm>
        </p:grpSpPr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157BB465-79AB-D687-7544-D3F1818A8960}"/>
                </a:ext>
              </a:extLst>
            </p:cNvPr>
            <p:cNvSpPr/>
            <p:nvPr/>
          </p:nvSpPr>
          <p:spPr>
            <a:xfrm>
              <a:off x="2990779" y="2342337"/>
              <a:ext cx="476722" cy="252592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1FB9BFA-E292-828A-6BCD-5971893B193F}"/>
                </a:ext>
              </a:extLst>
            </p:cNvPr>
            <p:cNvSpPr/>
            <p:nvPr/>
          </p:nvSpPr>
          <p:spPr>
            <a:xfrm>
              <a:off x="3047109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F59B3F6-6C16-3D56-EF88-70B4077CAAC3}"/>
                </a:ext>
              </a:extLst>
            </p:cNvPr>
            <p:cNvSpPr/>
            <p:nvPr/>
          </p:nvSpPr>
          <p:spPr>
            <a:xfrm>
              <a:off x="3282780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E49C167-64A9-C3EA-8A61-77B4AD53202A}"/>
              </a:ext>
            </a:extLst>
          </p:cNvPr>
          <p:cNvGrpSpPr/>
          <p:nvPr/>
        </p:nvGrpSpPr>
        <p:grpSpPr>
          <a:xfrm>
            <a:off x="5422185" y="3321929"/>
            <a:ext cx="476722" cy="252592"/>
            <a:chOff x="2990779" y="2342337"/>
            <a:chExt cx="476722" cy="252592"/>
          </a:xfrm>
        </p:grpSpPr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7F8A1D6E-1DAA-60DC-ACBD-BD53BE8F2D49}"/>
                </a:ext>
              </a:extLst>
            </p:cNvPr>
            <p:cNvSpPr/>
            <p:nvPr/>
          </p:nvSpPr>
          <p:spPr>
            <a:xfrm>
              <a:off x="2990779" y="2342337"/>
              <a:ext cx="476722" cy="252592"/>
            </a:xfrm>
            <a:prstGeom prst="roundRect">
              <a:avLst/>
            </a:prstGeom>
            <a:solidFill>
              <a:srgbClr val="8FAAD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5856CCA-A98B-9E9E-A05E-F07ECE0DF310}"/>
                </a:ext>
              </a:extLst>
            </p:cNvPr>
            <p:cNvSpPr/>
            <p:nvPr/>
          </p:nvSpPr>
          <p:spPr>
            <a:xfrm>
              <a:off x="3047109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89939F41-2FDE-35C0-CFC9-4BC90860DC75}"/>
                </a:ext>
              </a:extLst>
            </p:cNvPr>
            <p:cNvSpPr/>
            <p:nvPr/>
          </p:nvSpPr>
          <p:spPr>
            <a:xfrm>
              <a:off x="3282780" y="2406903"/>
              <a:ext cx="128392" cy="1283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6604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A62BAB60-CC70-FD64-0481-65F6EE5AE0E0}"/>
              </a:ext>
            </a:extLst>
          </p:cNvPr>
          <p:cNvSpPr/>
          <p:nvPr/>
        </p:nvSpPr>
        <p:spPr>
          <a:xfrm>
            <a:off x="7068065" y="1713214"/>
            <a:ext cx="4485503" cy="39956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A6B9E1-0DD6-7134-80A3-07596C0E3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a simple model of ligand-receptor binding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AEE67E5-EA2B-E3E9-521B-6603360F4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804" y="2212180"/>
            <a:ext cx="2970770" cy="308865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26" name="Picture 2" descr="Receptor Biology, HD Png Download , Transparent Png Image - PNGitem">
            <a:extLst>
              <a:ext uri="{FF2B5EF4-FFF2-40B4-BE49-F238E27FC236}">
                <a16:creationId xmlns:a16="http://schemas.microsoft.com/office/drawing/2014/main" id="{1935081E-32AA-3BC8-6307-3A65D2FDC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18" y="2212180"/>
            <a:ext cx="2794000" cy="29083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F9179AE-E04E-2370-E100-AD9BA9E46D57}"/>
              </a:ext>
            </a:extLst>
          </p:cNvPr>
          <p:cNvSpPr/>
          <p:nvPr/>
        </p:nvSpPr>
        <p:spPr>
          <a:xfrm>
            <a:off x="7327560" y="2391717"/>
            <a:ext cx="928459" cy="46166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ADADA"/>
                </a:solidFill>
                <a:latin typeface="Menlo" panose="020B0609030804020204" pitchFamily="49" charset="0"/>
              </a:rPr>
              <a:t>L</a:t>
            </a:r>
            <a:r>
              <a:rPr lang="en-US" sz="2400" dirty="0">
                <a:solidFill>
                  <a:srgbClr val="B9A381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76DB87"/>
                </a:solidFill>
                <a:latin typeface="Menlo" panose="020B0609030804020204" pitchFamily="49" charset="0"/>
              </a:rPr>
              <a:t>r</a:t>
            </a:r>
            <a:r>
              <a:rPr lang="en-US" sz="2400" dirty="0">
                <a:solidFill>
                  <a:srgbClr val="B9A381"/>
                </a:solidFill>
                <a:latin typeface="Menlo" panose="020B0609030804020204" pitchFamily="49" charset="0"/>
              </a:rPr>
              <a:t>)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0E9224-1D31-8B3B-13D2-1A05610861B3}"/>
              </a:ext>
            </a:extLst>
          </p:cNvPr>
          <p:cNvSpPr txBox="1"/>
          <p:nvPr/>
        </p:nvSpPr>
        <p:spPr>
          <a:xfrm>
            <a:off x="7068065" y="1258936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BNGL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40B08D6-AC36-41B0-3F13-68981FA64517}"/>
              </a:ext>
            </a:extLst>
          </p:cNvPr>
          <p:cNvSpPr/>
          <p:nvPr/>
        </p:nvSpPr>
        <p:spPr>
          <a:xfrm>
            <a:off x="7327559" y="4484128"/>
            <a:ext cx="928459" cy="461665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DADADA"/>
                </a:solidFill>
                <a:latin typeface="Menlo" panose="020B0609030804020204" pitchFamily="49" charset="0"/>
              </a:rPr>
              <a:t>R</a:t>
            </a:r>
            <a:r>
              <a:rPr lang="en-US" sz="2400" dirty="0">
                <a:solidFill>
                  <a:srgbClr val="B9A381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76DB87"/>
                </a:solidFill>
                <a:latin typeface="Menlo" panose="020B0609030804020204" pitchFamily="49" charset="0"/>
              </a:rPr>
              <a:t>l</a:t>
            </a:r>
            <a:r>
              <a:rPr lang="en-US" sz="2400" dirty="0">
                <a:solidFill>
                  <a:srgbClr val="B9A381"/>
                </a:solidFill>
                <a:latin typeface="Menlo" panose="020B0609030804020204" pitchFamily="49" charset="0"/>
              </a:rPr>
              <a:t>)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71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1" grpId="0" animBg="1"/>
      <p:bldP spid="32" grpId="0"/>
      <p:bldP spid="3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A62BAB60-CC70-FD64-0481-65F6EE5AE0E0}"/>
              </a:ext>
            </a:extLst>
          </p:cNvPr>
          <p:cNvSpPr/>
          <p:nvPr/>
        </p:nvSpPr>
        <p:spPr>
          <a:xfrm>
            <a:off x="7068065" y="1713214"/>
            <a:ext cx="4485503" cy="39956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A6B9E1-0DD6-7134-80A3-07596C0E3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01865" cy="1325563"/>
          </a:xfrm>
        </p:spPr>
        <p:txBody>
          <a:bodyPr>
            <a:normAutofit/>
          </a:bodyPr>
          <a:lstStyle/>
          <a:p>
            <a:r>
              <a:rPr lang="en-US" sz="3600" dirty="0"/>
              <a:t>Molecule definitions go in the </a:t>
            </a:r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molecule types</a:t>
            </a:r>
            <a:r>
              <a:rPr lang="en-US" sz="3600" dirty="0"/>
              <a:t> block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AEE67E5-EA2B-E3E9-521B-6603360F4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804" y="2212180"/>
            <a:ext cx="2970770" cy="308865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26" name="Picture 2" descr="Receptor Biology, HD Png Download , Transparent Png Image - PNGitem">
            <a:extLst>
              <a:ext uri="{FF2B5EF4-FFF2-40B4-BE49-F238E27FC236}">
                <a16:creationId xmlns:a16="http://schemas.microsoft.com/office/drawing/2014/main" id="{1935081E-32AA-3BC8-6307-3A65D2FDC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18" y="2212180"/>
            <a:ext cx="2794000" cy="29083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F9179AE-E04E-2370-E100-AD9BA9E46D57}"/>
              </a:ext>
            </a:extLst>
          </p:cNvPr>
          <p:cNvSpPr/>
          <p:nvPr/>
        </p:nvSpPr>
        <p:spPr>
          <a:xfrm>
            <a:off x="7327560" y="2644170"/>
            <a:ext cx="3903633" cy="156966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7266B3"/>
                </a:solidFill>
                <a:latin typeface="Menlo" panose="020B0609030804020204" pitchFamily="49" charset="0"/>
              </a:rPr>
              <a:t>begin</a:t>
            </a:r>
            <a:r>
              <a:rPr lang="en-US" sz="2400" dirty="0">
                <a:solidFill>
                  <a:srgbClr val="B9A381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B36666"/>
                </a:solidFill>
                <a:latin typeface="Menlo" panose="020B0609030804020204" pitchFamily="49" charset="0"/>
              </a:rPr>
              <a:t>molecule types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ADADA"/>
                </a:solidFill>
                <a:latin typeface="Menlo" panose="020B0609030804020204" pitchFamily="49" charset="0"/>
              </a:rPr>
              <a:t>  L</a:t>
            </a:r>
            <a:r>
              <a:rPr lang="en-US" sz="2400" dirty="0">
                <a:solidFill>
                  <a:srgbClr val="B9A381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76DB87"/>
                </a:solidFill>
                <a:latin typeface="Menlo" panose="020B0609030804020204" pitchFamily="49" charset="0"/>
              </a:rPr>
              <a:t>r</a:t>
            </a:r>
            <a:r>
              <a:rPr lang="en-US" sz="2400" dirty="0">
                <a:solidFill>
                  <a:srgbClr val="B9A381"/>
                </a:solidFill>
                <a:latin typeface="Menlo" panose="020B0609030804020204" pitchFamily="49" charset="0"/>
              </a:rPr>
              <a:t>)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ADADA"/>
                </a:solidFill>
                <a:latin typeface="Menlo" panose="020B0609030804020204" pitchFamily="49" charset="0"/>
              </a:rPr>
              <a:t>  R</a:t>
            </a:r>
            <a:r>
              <a:rPr lang="en-US" sz="2400" dirty="0">
                <a:solidFill>
                  <a:srgbClr val="B9A381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76DB87"/>
                </a:solidFill>
                <a:latin typeface="Menlo" panose="020B0609030804020204" pitchFamily="49" charset="0"/>
              </a:rPr>
              <a:t>l</a:t>
            </a:r>
            <a:r>
              <a:rPr lang="en-US" sz="2400" dirty="0">
                <a:solidFill>
                  <a:srgbClr val="B9A381"/>
                </a:solidFill>
                <a:latin typeface="Menlo" panose="020B0609030804020204" pitchFamily="49" charset="0"/>
              </a:rPr>
              <a:t>)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7266B3"/>
                </a:solidFill>
                <a:latin typeface="Menlo" panose="020B0609030804020204" pitchFamily="49" charset="0"/>
              </a:rPr>
              <a:t>end</a:t>
            </a:r>
            <a:r>
              <a:rPr lang="en-US" sz="2400" dirty="0">
                <a:solidFill>
                  <a:srgbClr val="B9A381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B36666"/>
                </a:solidFill>
                <a:latin typeface="Menlo" panose="020B0609030804020204" pitchFamily="49" charset="0"/>
              </a:rPr>
              <a:t>molecule types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0E9224-1D31-8B3B-13D2-1A05610861B3}"/>
              </a:ext>
            </a:extLst>
          </p:cNvPr>
          <p:cNvSpPr txBox="1"/>
          <p:nvPr/>
        </p:nvSpPr>
        <p:spPr>
          <a:xfrm>
            <a:off x="7068065" y="1258936"/>
            <a:ext cx="928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BNGL</a:t>
            </a:r>
          </a:p>
        </p:txBody>
      </p:sp>
    </p:spTree>
    <p:extLst>
      <p:ext uri="{BB962C8B-B14F-4D97-AF65-F5344CB8AC3E}">
        <p14:creationId xmlns:p14="http://schemas.microsoft.com/office/powerpoint/2010/main" val="3735142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A62BAB60-CC70-FD64-0481-65F6EE5AE0E0}"/>
              </a:ext>
            </a:extLst>
          </p:cNvPr>
          <p:cNvSpPr/>
          <p:nvPr/>
        </p:nvSpPr>
        <p:spPr>
          <a:xfrm>
            <a:off x="3609203" y="1713214"/>
            <a:ext cx="7944366" cy="39956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A6B9E1-0DD6-7134-80A3-07596C0E3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01865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Constructing the ligand-receptor binding rule: reactants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AEE67E5-EA2B-E3E9-521B-6603360F4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32" y="2434601"/>
            <a:ext cx="2970770" cy="308865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F9179AE-E04E-2370-E100-AD9BA9E46D57}"/>
              </a:ext>
            </a:extLst>
          </p:cNvPr>
          <p:cNvSpPr/>
          <p:nvPr/>
        </p:nvSpPr>
        <p:spPr>
          <a:xfrm>
            <a:off x="4073431" y="2644170"/>
            <a:ext cx="7331855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266B3"/>
                </a:solidFill>
                <a:latin typeface="Menlo" panose="020B0609030804020204" pitchFamily="49" charset="0"/>
              </a:rPr>
              <a:t>begin</a:t>
            </a:r>
            <a:r>
              <a:rPr lang="en-US" sz="2400" dirty="0">
                <a:solidFill>
                  <a:srgbClr val="B9A381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B36666"/>
                </a:solidFill>
                <a:latin typeface="Menlo" panose="020B0609030804020204" pitchFamily="49" charset="0"/>
              </a:rPr>
              <a:t>reaction rules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ADADA"/>
                </a:solidFill>
                <a:latin typeface="Menlo" panose="020B0609030804020204" pitchFamily="49" charset="0"/>
              </a:rPr>
              <a:t>  </a:t>
            </a:r>
          </a:p>
          <a:p>
            <a:r>
              <a:rPr lang="en-US" sz="2400" dirty="0">
                <a:solidFill>
                  <a:srgbClr val="DADADA"/>
                </a:solidFill>
                <a:latin typeface="Menlo" panose="020B0609030804020204" pitchFamily="49" charset="0"/>
              </a:rPr>
              <a:t>  L</a:t>
            </a:r>
            <a:r>
              <a:rPr lang="en-US" sz="2400" dirty="0">
                <a:solidFill>
                  <a:srgbClr val="B9A381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76DB87"/>
                </a:solidFill>
                <a:latin typeface="Menlo" panose="020B0609030804020204" pitchFamily="49" charset="0"/>
              </a:rPr>
              <a:t>r</a:t>
            </a:r>
            <a:r>
              <a:rPr lang="en-US" sz="2400" dirty="0">
                <a:solidFill>
                  <a:srgbClr val="B9A381"/>
                </a:solidFill>
                <a:latin typeface="Menlo" panose="020B0609030804020204" pitchFamily="49" charset="0"/>
              </a:rPr>
              <a:t>) + </a:t>
            </a:r>
            <a:r>
              <a:rPr lang="en-US" sz="2400" dirty="0">
                <a:solidFill>
                  <a:srgbClr val="DADADA"/>
                </a:solidFill>
                <a:latin typeface="Menlo" panose="020B0609030804020204" pitchFamily="49" charset="0"/>
              </a:rPr>
              <a:t>R</a:t>
            </a:r>
            <a:r>
              <a:rPr lang="en-US" sz="2400" dirty="0">
                <a:solidFill>
                  <a:srgbClr val="B9A381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76DB87"/>
                </a:solidFill>
                <a:latin typeface="Menlo" panose="020B0609030804020204" pitchFamily="49" charset="0"/>
              </a:rPr>
              <a:t>l</a:t>
            </a:r>
            <a:r>
              <a:rPr lang="en-US" sz="2400" dirty="0">
                <a:solidFill>
                  <a:srgbClr val="B9A381"/>
                </a:solidFill>
                <a:latin typeface="Menlo" panose="020B0609030804020204" pitchFamily="49" charset="0"/>
              </a:rPr>
              <a:t>)</a:t>
            </a:r>
          </a:p>
          <a:p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7266B3"/>
                </a:solidFill>
                <a:latin typeface="Menlo" panose="020B0609030804020204" pitchFamily="49" charset="0"/>
              </a:rPr>
              <a:t>end</a:t>
            </a:r>
            <a:r>
              <a:rPr lang="en-US" sz="2400" dirty="0">
                <a:solidFill>
                  <a:srgbClr val="B9A381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B36666"/>
                </a:solidFill>
                <a:latin typeface="Menlo" panose="020B0609030804020204" pitchFamily="49" charset="0"/>
              </a:rPr>
              <a:t>reaction rules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688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A62BAB60-CC70-FD64-0481-65F6EE5AE0E0}"/>
              </a:ext>
            </a:extLst>
          </p:cNvPr>
          <p:cNvSpPr/>
          <p:nvPr/>
        </p:nvSpPr>
        <p:spPr>
          <a:xfrm>
            <a:off x="3609203" y="1713214"/>
            <a:ext cx="7944366" cy="39956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A6B9E1-0DD6-7134-80A3-07596C0E3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01865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Constructing the ligand-receptor binding rule: arrow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AEE67E5-EA2B-E3E9-521B-6603360F4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32" y="2434601"/>
            <a:ext cx="2970770" cy="308865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F9179AE-E04E-2370-E100-AD9BA9E46D57}"/>
              </a:ext>
            </a:extLst>
          </p:cNvPr>
          <p:cNvSpPr/>
          <p:nvPr/>
        </p:nvSpPr>
        <p:spPr>
          <a:xfrm>
            <a:off x="4073431" y="2644170"/>
            <a:ext cx="7331855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266B3"/>
                </a:solidFill>
                <a:latin typeface="Menlo" panose="020B0609030804020204" pitchFamily="49" charset="0"/>
              </a:rPr>
              <a:t>begin</a:t>
            </a:r>
            <a:r>
              <a:rPr lang="en-US" sz="2400" dirty="0">
                <a:solidFill>
                  <a:srgbClr val="B9A381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B36666"/>
                </a:solidFill>
                <a:latin typeface="Menlo" panose="020B0609030804020204" pitchFamily="49" charset="0"/>
              </a:rPr>
              <a:t>reaction rules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ADADA"/>
                </a:solidFill>
                <a:latin typeface="Menlo" panose="020B0609030804020204" pitchFamily="49" charset="0"/>
              </a:rPr>
              <a:t>  </a:t>
            </a:r>
          </a:p>
          <a:p>
            <a:r>
              <a:rPr lang="en-US" sz="2400" dirty="0">
                <a:solidFill>
                  <a:srgbClr val="DADADA"/>
                </a:solidFill>
                <a:latin typeface="Menlo" panose="020B0609030804020204" pitchFamily="49" charset="0"/>
              </a:rPr>
              <a:t>  L</a:t>
            </a:r>
            <a:r>
              <a:rPr lang="en-US" sz="2400" dirty="0">
                <a:solidFill>
                  <a:srgbClr val="B9A381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76DB87"/>
                </a:solidFill>
                <a:latin typeface="Menlo" panose="020B0609030804020204" pitchFamily="49" charset="0"/>
              </a:rPr>
              <a:t>r</a:t>
            </a:r>
            <a:r>
              <a:rPr lang="en-US" sz="2400" dirty="0">
                <a:solidFill>
                  <a:srgbClr val="B9A381"/>
                </a:solidFill>
                <a:latin typeface="Menlo" panose="020B0609030804020204" pitchFamily="49" charset="0"/>
              </a:rPr>
              <a:t>) </a:t>
            </a:r>
            <a:r>
              <a:rPr lang="en-US" sz="2400" dirty="0">
                <a:solidFill>
                  <a:srgbClr val="9E5482"/>
                </a:solidFill>
                <a:latin typeface="Menlo" panose="020B0609030804020204" pitchFamily="49" charset="0"/>
              </a:rPr>
              <a:t>+</a:t>
            </a:r>
            <a:r>
              <a:rPr lang="en-US" sz="2400" dirty="0">
                <a:solidFill>
                  <a:srgbClr val="B9A381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DADADA"/>
                </a:solidFill>
                <a:latin typeface="Menlo" panose="020B0609030804020204" pitchFamily="49" charset="0"/>
              </a:rPr>
              <a:t>R</a:t>
            </a:r>
            <a:r>
              <a:rPr lang="en-US" sz="2400" dirty="0">
                <a:solidFill>
                  <a:srgbClr val="B9A381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76DB87"/>
                </a:solidFill>
                <a:latin typeface="Menlo" panose="020B0609030804020204" pitchFamily="49" charset="0"/>
              </a:rPr>
              <a:t>l</a:t>
            </a:r>
            <a:r>
              <a:rPr lang="en-US" sz="2400" dirty="0">
                <a:solidFill>
                  <a:srgbClr val="B9A381"/>
                </a:solidFill>
                <a:latin typeface="Menlo" panose="020B0609030804020204" pitchFamily="49" charset="0"/>
              </a:rPr>
              <a:t>) </a:t>
            </a:r>
            <a:r>
              <a:rPr lang="en-US" sz="2400" dirty="0">
                <a:solidFill>
                  <a:srgbClr val="9E5482"/>
                </a:solidFill>
                <a:latin typeface="Menlo" panose="020B0609030804020204" pitchFamily="49" charset="0"/>
              </a:rPr>
              <a:t>&lt;-&gt;</a:t>
            </a:r>
            <a:endParaRPr lang="en-US" sz="2400" dirty="0">
              <a:solidFill>
                <a:srgbClr val="B9A381"/>
              </a:solidFill>
              <a:latin typeface="Menlo" panose="020B0609030804020204" pitchFamily="49" charset="0"/>
            </a:endParaRPr>
          </a:p>
          <a:p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7266B3"/>
                </a:solidFill>
                <a:latin typeface="Menlo" panose="020B0609030804020204" pitchFamily="49" charset="0"/>
              </a:rPr>
              <a:t>end</a:t>
            </a:r>
            <a:r>
              <a:rPr lang="en-US" sz="2400" dirty="0">
                <a:solidFill>
                  <a:srgbClr val="B9A381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B36666"/>
                </a:solidFill>
                <a:latin typeface="Menlo" panose="020B0609030804020204" pitchFamily="49" charset="0"/>
              </a:rPr>
              <a:t>reaction rules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594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A62BAB60-CC70-FD64-0481-65F6EE5AE0E0}"/>
              </a:ext>
            </a:extLst>
          </p:cNvPr>
          <p:cNvSpPr/>
          <p:nvPr/>
        </p:nvSpPr>
        <p:spPr>
          <a:xfrm>
            <a:off x="3609203" y="1713214"/>
            <a:ext cx="7944366" cy="39956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A6B9E1-0DD6-7134-80A3-07596C0E3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01865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Constructing the ligand-receptor binding rule: products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AEE67E5-EA2B-E3E9-521B-6603360F4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32" y="2434601"/>
            <a:ext cx="2970770" cy="308865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F9179AE-E04E-2370-E100-AD9BA9E46D57}"/>
              </a:ext>
            </a:extLst>
          </p:cNvPr>
          <p:cNvSpPr/>
          <p:nvPr/>
        </p:nvSpPr>
        <p:spPr>
          <a:xfrm>
            <a:off x="4073431" y="2644170"/>
            <a:ext cx="7331855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266B3"/>
                </a:solidFill>
                <a:latin typeface="Menlo" panose="020B0609030804020204" pitchFamily="49" charset="0"/>
              </a:rPr>
              <a:t>begin</a:t>
            </a:r>
            <a:r>
              <a:rPr lang="en-US" sz="2400" dirty="0">
                <a:solidFill>
                  <a:srgbClr val="B9A381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B36666"/>
                </a:solidFill>
                <a:latin typeface="Menlo" panose="020B0609030804020204" pitchFamily="49" charset="0"/>
              </a:rPr>
              <a:t>reaction rules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ADADA"/>
                </a:solidFill>
                <a:latin typeface="Menlo" panose="020B0609030804020204" pitchFamily="49" charset="0"/>
              </a:rPr>
              <a:t>  </a:t>
            </a:r>
          </a:p>
          <a:p>
            <a:r>
              <a:rPr lang="en-US" sz="2400" dirty="0">
                <a:solidFill>
                  <a:srgbClr val="DADADA"/>
                </a:solidFill>
                <a:latin typeface="Menlo" panose="020B0609030804020204" pitchFamily="49" charset="0"/>
              </a:rPr>
              <a:t>  L</a:t>
            </a:r>
            <a:r>
              <a:rPr lang="en-US" sz="2400" dirty="0">
                <a:solidFill>
                  <a:srgbClr val="B9A381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76DB87"/>
                </a:solidFill>
                <a:latin typeface="Menlo" panose="020B0609030804020204" pitchFamily="49" charset="0"/>
              </a:rPr>
              <a:t>r</a:t>
            </a:r>
            <a:r>
              <a:rPr lang="en-US" sz="2400" dirty="0">
                <a:solidFill>
                  <a:srgbClr val="B9A381"/>
                </a:solidFill>
                <a:latin typeface="Menlo" panose="020B0609030804020204" pitchFamily="49" charset="0"/>
              </a:rPr>
              <a:t>) </a:t>
            </a:r>
            <a:r>
              <a:rPr lang="en-US" sz="2400" dirty="0">
                <a:solidFill>
                  <a:srgbClr val="9E5482"/>
                </a:solidFill>
                <a:latin typeface="Menlo" panose="020B0609030804020204" pitchFamily="49" charset="0"/>
              </a:rPr>
              <a:t>+</a:t>
            </a:r>
            <a:r>
              <a:rPr lang="en-US" sz="2400" dirty="0">
                <a:solidFill>
                  <a:srgbClr val="B9A381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DADADA"/>
                </a:solidFill>
                <a:latin typeface="Menlo" panose="020B0609030804020204" pitchFamily="49" charset="0"/>
              </a:rPr>
              <a:t>R</a:t>
            </a:r>
            <a:r>
              <a:rPr lang="en-US" sz="2400" dirty="0">
                <a:solidFill>
                  <a:srgbClr val="B9A381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76DB87"/>
                </a:solidFill>
                <a:latin typeface="Menlo" panose="020B0609030804020204" pitchFamily="49" charset="0"/>
              </a:rPr>
              <a:t>l</a:t>
            </a:r>
            <a:r>
              <a:rPr lang="en-US" sz="2400" dirty="0">
                <a:solidFill>
                  <a:srgbClr val="B9A381"/>
                </a:solidFill>
                <a:latin typeface="Menlo" panose="020B0609030804020204" pitchFamily="49" charset="0"/>
              </a:rPr>
              <a:t>) </a:t>
            </a:r>
            <a:r>
              <a:rPr lang="en-US" sz="2400" dirty="0">
                <a:solidFill>
                  <a:srgbClr val="9E5482"/>
                </a:solidFill>
                <a:latin typeface="Menlo" panose="020B0609030804020204" pitchFamily="49" charset="0"/>
              </a:rPr>
              <a:t>&lt;-&gt; </a:t>
            </a:r>
            <a:r>
              <a:rPr lang="en-US" sz="2400" dirty="0">
                <a:solidFill>
                  <a:srgbClr val="D1D1D1"/>
                </a:solidFill>
                <a:latin typeface="Menlo-Regular" panose="020B0609030804020204" pitchFamily="49" charset="0"/>
              </a:rPr>
              <a:t>L</a:t>
            </a:r>
            <a:r>
              <a:rPr lang="en-US" sz="2400" dirty="0">
                <a:solidFill>
                  <a:srgbClr val="AA936E"/>
                </a:solidFill>
                <a:latin typeface="Menlo-Regular" panose="020B0609030804020204" pitchFamily="49" charset="0"/>
              </a:rPr>
              <a:t>(</a:t>
            </a:r>
            <a:r>
              <a:rPr lang="en-US" sz="2400" dirty="0">
                <a:solidFill>
                  <a:srgbClr val="67D774"/>
                </a:solidFill>
                <a:latin typeface="Menlo-Regular" panose="020B0609030804020204" pitchFamily="49" charset="0"/>
              </a:rPr>
              <a:t>r</a:t>
            </a:r>
            <a:r>
              <a:rPr lang="en-US" sz="2400" dirty="0">
                <a:solidFill>
                  <a:srgbClr val="4689CC"/>
                </a:solidFill>
                <a:latin typeface="Menlo-Regular" panose="020B0609030804020204" pitchFamily="49" charset="0"/>
              </a:rPr>
              <a:t>!</a:t>
            </a:r>
            <a:r>
              <a:rPr lang="en-US" sz="2400" dirty="0">
                <a:solidFill>
                  <a:srgbClr val="89C17A"/>
                </a:solidFill>
                <a:latin typeface="Menlo-Regular" panose="020B0609030804020204" pitchFamily="49" charset="0"/>
              </a:rPr>
              <a:t>1</a:t>
            </a:r>
            <a:r>
              <a:rPr lang="en-US" sz="2400" dirty="0">
                <a:solidFill>
                  <a:srgbClr val="AA936E"/>
                </a:solidFill>
                <a:latin typeface="Menlo-Regular" panose="020B0609030804020204" pitchFamily="49" charset="0"/>
              </a:rPr>
              <a:t>)</a:t>
            </a:r>
            <a:r>
              <a:rPr lang="en-US" sz="2400" dirty="0">
                <a:solidFill>
                  <a:srgbClr val="8B3E6F"/>
                </a:solidFill>
                <a:latin typeface="Menlo-Regular" panose="020B0609030804020204" pitchFamily="49" charset="0"/>
              </a:rPr>
              <a:t>.</a:t>
            </a:r>
            <a:r>
              <a:rPr lang="en-US" sz="2400" dirty="0">
                <a:solidFill>
                  <a:srgbClr val="D1D1D1"/>
                </a:solidFill>
                <a:latin typeface="Menlo-Regular" panose="020B0609030804020204" pitchFamily="49" charset="0"/>
              </a:rPr>
              <a:t>R</a:t>
            </a:r>
            <a:r>
              <a:rPr lang="en-US" sz="2400" dirty="0">
                <a:solidFill>
                  <a:srgbClr val="AA936E"/>
                </a:solidFill>
                <a:latin typeface="Menlo-Regular" panose="020B0609030804020204" pitchFamily="49" charset="0"/>
              </a:rPr>
              <a:t>(</a:t>
            </a:r>
            <a:r>
              <a:rPr lang="en-US" sz="2400" dirty="0">
                <a:solidFill>
                  <a:srgbClr val="67D774"/>
                </a:solidFill>
                <a:latin typeface="Menlo-Regular" panose="020B0609030804020204" pitchFamily="49" charset="0"/>
              </a:rPr>
              <a:t>l</a:t>
            </a:r>
            <a:r>
              <a:rPr lang="en-US" sz="2400" dirty="0">
                <a:solidFill>
                  <a:srgbClr val="4689CC"/>
                </a:solidFill>
                <a:latin typeface="Menlo-Regular" panose="020B0609030804020204" pitchFamily="49" charset="0"/>
              </a:rPr>
              <a:t>!</a:t>
            </a:r>
            <a:r>
              <a:rPr lang="en-US" sz="2400" dirty="0">
                <a:solidFill>
                  <a:srgbClr val="89C17A"/>
                </a:solidFill>
                <a:latin typeface="Menlo-Regular" panose="020B0609030804020204" pitchFamily="49" charset="0"/>
              </a:rPr>
              <a:t>1</a:t>
            </a:r>
            <a:r>
              <a:rPr lang="en-US" sz="2400" dirty="0">
                <a:solidFill>
                  <a:srgbClr val="AA936E"/>
                </a:solidFill>
                <a:latin typeface="Menlo-Regular" panose="020B0609030804020204" pitchFamily="49" charset="0"/>
              </a:rPr>
              <a:t>)</a:t>
            </a:r>
            <a:endParaRPr lang="en-US" sz="2400" dirty="0">
              <a:solidFill>
                <a:srgbClr val="B9A381"/>
              </a:solidFill>
              <a:latin typeface="Menlo" panose="020B0609030804020204" pitchFamily="49" charset="0"/>
            </a:endParaRPr>
          </a:p>
          <a:p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7266B3"/>
                </a:solidFill>
                <a:latin typeface="Menlo" panose="020B0609030804020204" pitchFamily="49" charset="0"/>
              </a:rPr>
              <a:t>end</a:t>
            </a:r>
            <a:r>
              <a:rPr lang="en-US" sz="2400" dirty="0">
                <a:solidFill>
                  <a:srgbClr val="B9A381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B36666"/>
                </a:solidFill>
                <a:latin typeface="Menlo" panose="020B0609030804020204" pitchFamily="49" charset="0"/>
              </a:rPr>
              <a:t>reaction rules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144F18E-EFFA-B2C1-5DF2-51FA9060DFF5}"/>
              </a:ext>
            </a:extLst>
          </p:cNvPr>
          <p:cNvSpPr/>
          <p:nvPr/>
        </p:nvSpPr>
        <p:spPr>
          <a:xfrm>
            <a:off x="8320126" y="3836827"/>
            <a:ext cx="1219290" cy="253259"/>
          </a:xfrm>
          <a:custGeom>
            <a:avLst/>
            <a:gdLst>
              <a:gd name="connsiteX0" fmla="*/ 0 w 1000897"/>
              <a:gd name="connsiteY0" fmla="*/ 0 h 284206"/>
              <a:gd name="connsiteX1" fmla="*/ 0 w 1000897"/>
              <a:gd name="connsiteY1" fmla="*/ 284206 h 284206"/>
              <a:gd name="connsiteX2" fmla="*/ 1000897 w 1000897"/>
              <a:gd name="connsiteY2" fmla="*/ 284206 h 284206"/>
              <a:gd name="connsiteX3" fmla="*/ 1000897 w 1000897"/>
              <a:gd name="connsiteY3" fmla="*/ 24714 h 284206"/>
              <a:gd name="connsiteX0" fmla="*/ 0 w 1013254"/>
              <a:gd name="connsiteY0" fmla="*/ 0 h 284206"/>
              <a:gd name="connsiteX1" fmla="*/ 0 w 1013254"/>
              <a:gd name="connsiteY1" fmla="*/ 284206 h 284206"/>
              <a:gd name="connsiteX2" fmla="*/ 1000897 w 1013254"/>
              <a:gd name="connsiteY2" fmla="*/ 284206 h 284206"/>
              <a:gd name="connsiteX3" fmla="*/ 1013254 w 1013254"/>
              <a:gd name="connsiteY3" fmla="*/ 12357 h 284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3254" h="284206">
                <a:moveTo>
                  <a:pt x="0" y="0"/>
                </a:moveTo>
                <a:lnTo>
                  <a:pt x="0" y="284206"/>
                </a:lnTo>
                <a:lnTo>
                  <a:pt x="1000897" y="284206"/>
                </a:lnTo>
                <a:cubicBezTo>
                  <a:pt x="1000897" y="197709"/>
                  <a:pt x="1013254" y="98854"/>
                  <a:pt x="1013254" y="12357"/>
                </a:cubicBezTo>
              </a:path>
            </a:pathLst>
          </a:cu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819320-D908-871E-11F5-0334BC22FAD2}"/>
              </a:ext>
            </a:extLst>
          </p:cNvPr>
          <p:cNvSpPr txBox="1"/>
          <p:nvPr/>
        </p:nvSpPr>
        <p:spPr>
          <a:xfrm>
            <a:off x="7739358" y="4136569"/>
            <a:ext cx="28914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‘!’ used to create bonds</a:t>
            </a:r>
          </a:p>
        </p:txBody>
      </p:sp>
    </p:spTree>
    <p:extLst>
      <p:ext uri="{BB962C8B-B14F-4D97-AF65-F5344CB8AC3E}">
        <p14:creationId xmlns:p14="http://schemas.microsoft.com/office/powerpoint/2010/main" val="1683382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7" grpId="0" animBg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A62BAB60-CC70-FD64-0481-65F6EE5AE0E0}"/>
              </a:ext>
            </a:extLst>
          </p:cNvPr>
          <p:cNvSpPr/>
          <p:nvPr/>
        </p:nvSpPr>
        <p:spPr>
          <a:xfrm>
            <a:off x="3609202" y="1713214"/>
            <a:ext cx="8216213" cy="39956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A6B9E1-0DD6-7134-80A3-07596C0E3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353801" cy="1325563"/>
          </a:xfrm>
        </p:spPr>
        <p:txBody>
          <a:bodyPr>
            <a:normAutofit/>
          </a:bodyPr>
          <a:lstStyle/>
          <a:p>
            <a:r>
              <a:rPr lang="en-US" sz="3600" dirty="0"/>
              <a:t>Constructing the ligand-receptor binding rule: rate constants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AEE67E5-EA2B-E3E9-521B-6603360F42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32" y="2434601"/>
            <a:ext cx="2970770" cy="308865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F9179AE-E04E-2370-E100-AD9BA9E46D57}"/>
              </a:ext>
            </a:extLst>
          </p:cNvPr>
          <p:cNvSpPr/>
          <p:nvPr/>
        </p:nvSpPr>
        <p:spPr>
          <a:xfrm>
            <a:off x="4073431" y="2644170"/>
            <a:ext cx="7578991" cy="19389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7266B3"/>
                </a:solidFill>
                <a:latin typeface="Menlo" panose="020B0609030804020204" pitchFamily="49" charset="0"/>
              </a:rPr>
              <a:t>begin</a:t>
            </a:r>
            <a:r>
              <a:rPr lang="en-US" sz="2400" dirty="0">
                <a:solidFill>
                  <a:srgbClr val="B9A381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B36666"/>
                </a:solidFill>
                <a:latin typeface="Menlo" panose="020B0609030804020204" pitchFamily="49" charset="0"/>
              </a:rPr>
              <a:t>reaction rules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DADADA"/>
                </a:solidFill>
                <a:latin typeface="Menlo" panose="020B0609030804020204" pitchFamily="49" charset="0"/>
              </a:rPr>
              <a:t>  </a:t>
            </a:r>
          </a:p>
          <a:p>
            <a:r>
              <a:rPr lang="en-US" sz="2400" dirty="0">
                <a:solidFill>
                  <a:srgbClr val="DADADA"/>
                </a:solidFill>
                <a:latin typeface="Menlo" panose="020B0609030804020204" pitchFamily="49" charset="0"/>
              </a:rPr>
              <a:t>  L</a:t>
            </a:r>
            <a:r>
              <a:rPr lang="en-US" sz="2400" dirty="0">
                <a:solidFill>
                  <a:srgbClr val="B9A381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76DB87"/>
                </a:solidFill>
                <a:latin typeface="Menlo" panose="020B0609030804020204" pitchFamily="49" charset="0"/>
              </a:rPr>
              <a:t>r</a:t>
            </a:r>
            <a:r>
              <a:rPr lang="en-US" sz="2400" dirty="0">
                <a:solidFill>
                  <a:srgbClr val="B9A381"/>
                </a:solidFill>
                <a:latin typeface="Menlo" panose="020B0609030804020204" pitchFamily="49" charset="0"/>
              </a:rPr>
              <a:t>) </a:t>
            </a:r>
            <a:r>
              <a:rPr lang="en-US" sz="2400" dirty="0">
                <a:solidFill>
                  <a:srgbClr val="9E5482"/>
                </a:solidFill>
                <a:latin typeface="Menlo" panose="020B0609030804020204" pitchFamily="49" charset="0"/>
              </a:rPr>
              <a:t>+</a:t>
            </a:r>
            <a:r>
              <a:rPr lang="en-US" sz="2400" dirty="0">
                <a:solidFill>
                  <a:srgbClr val="B9A381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DADADA"/>
                </a:solidFill>
                <a:latin typeface="Menlo" panose="020B0609030804020204" pitchFamily="49" charset="0"/>
              </a:rPr>
              <a:t>R</a:t>
            </a:r>
            <a:r>
              <a:rPr lang="en-US" sz="2400" dirty="0">
                <a:solidFill>
                  <a:srgbClr val="B9A381"/>
                </a:solidFill>
                <a:latin typeface="Menlo" panose="020B0609030804020204" pitchFamily="49" charset="0"/>
              </a:rPr>
              <a:t>(</a:t>
            </a:r>
            <a:r>
              <a:rPr lang="en-US" sz="2400" dirty="0">
                <a:solidFill>
                  <a:srgbClr val="76DB87"/>
                </a:solidFill>
                <a:latin typeface="Menlo" panose="020B0609030804020204" pitchFamily="49" charset="0"/>
              </a:rPr>
              <a:t>l</a:t>
            </a:r>
            <a:r>
              <a:rPr lang="en-US" sz="2400" dirty="0">
                <a:solidFill>
                  <a:srgbClr val="B9A381"/>
                </a:solidFill>
                <a:latin typeface="Menlo" panose="020B0609030804020204" pitchFamily="49" charset="0"/>
              </a:rPr>
              <a:t>) </a:t>
            </a:r>
            <a:r>
              <a:rPr lang="en-US" sz="2400" dirty="0">
                <a:solidFill>
                  <a:srgbClr val="9E5482"/>
                </a:solidFill>
                <a:latin typeface="Menlo" panose="020B0609030804020204" pitchFamily="49" charset="0"/>
              </a:rPr>
              <a:t>&lt;-&gt; </a:t>
            </a:r>
            <a:r>
              <a:rPr lang="en-US" sz="2400" dirty="0">
                <a:solidFill>
                  <a:srgbClr val="D1D1D1"/>
                </a:solidFill>
                <a:latin typeface="Menlo-Regular" panose="020B0609030804020204" pitchFamily="49" charset="0"/>
              </a:rPr>
              <a:t>L</a:t>
            </a:r>
            <a:r>
              <a:rPr lang="en-US" sz="2400" dirty="0">
                <a:solidFill>
                  <a:srgbClr val="AA936E"/>
                </a:solidFill>
                <a:latin typeface="Menlo-Regular" panose="020B0609030804020204" pitchFamily="49" charset="0"/>
              </a:rPr>
              <a:t>(</a:t>
            </a:r>
            <a:r>
              <a:rPr lang="en-US" sz="2400" dirty="0">
                <a:solidFill>
                  <a:srgbClr val="67D774"/>
                </a:solidFill>
                <a:latin typeface="Menlo-Regular" panose="020B0609030804020204" pitchFamily="49" charset="0"/>
              </a:rPr>
              <a:t>r</a:t>
            </a:r>
            <a:r>
              <a:rPr lang="en-US" sz="2400" dirty="0">
                <a:solidFill>
                  <a:srgbClr val="4689CC"/>
                </a:solidFill>
                <a:latin typeface="Menlo-Regular" panose="020B0609030804020204" pitchFamily="49" charset="0"/>
              </a:rPr>
              <a:t>!</a:t>
            </a:r>
            <a:r>
              <a:rPr lang="en-US" sz="2400" dirty="0">
                <a:solidFill>
                  <a:srgbClr val="89C17A"/>
                </a:solidFill>
                <a:latin typeface="Menlo-Regular" panose="020B0609030804020204" pitchFamily="49" charset="0"/>
              </a:rPr>
              <a:t>1</a:t>
            </a:r>
            <a:r>
              <a:rPr lang="en-US" sz="2400" dirty="0">
                <a:solidFill>
                  <a:srgbClr val="AA936E"/>
                </a:solidFill>
                <a:latin typeface="Menlo-Regular" panose="020B0609030804020204" pitchFamily="49" charset="0"/>
              </a:rPr>
              <a:t>)</a:t>
            </a:r>
            <a:r>
              <a:rPr lang="en-US" sz="2400" dirty="0">
                <a:solidFill>
                  <a:srgbClr val="8B3E6F"/>
                </a:solidFill>
                <a:latin typeface="Menlo-Regular" panose="020B0609030804020204" pitchFamily="49" charset="0"/>
              </a:rPr>
              <a:t>.</a:t>
            </a:r>
            <a:r>
              <a:rPr lang="en-US" sz="2400" dirty="0">
                <a:solidFill>
                  <a:srgbClr val="D1D1D1"/>
                </a:solidFill>
                <a:latin typeface="Menlo-Regular" panose="020B0609030804020204" pitchFamily="49" charset="0"/>
              </a:rPr>
              <a:t>R</a:t>
            </a:r>
            <a:r>
              <a:rPr lang="en-US" sz="2400" dirty="0">
                <a:solidFill>
                  <a:srgbClr val="AA936E"/>
                </a:solidFill>
                <a:latin typeface="Menlo-Regular" panose="020B0609030804020204" pitchFamily="49" charset="0"/>
              </a:rPr>
              <a:t>(</a:t>
            </a:r>
            <a:r>
              <a:rPr lang="en-US" sz="2400" dirty="0">
                <a:solidFill>
                  <a:srgbClr val="67D774"/>
                </a:solidFill>
                <a:latin typeface="Menlo-Regular" panose="020B0609030804020204" pitchFamily="49" charset="0"/>
              </a:rPr>
              <a:t>l</a:t>
            </a:r>
            <a:r>
              <a:rPr lang="en-US" sz="2400" dirty="0">
                <a:solidFill>
                  <a:srgbClr val="4689CC"/>
                </a:solidFill>
                <a:latin typeface="Menlo-Regular" panose="020B0609030804020204" pitchFamily="49" charset="0"/>
              </a:rPr>
              <a:t>!</a:t>
            </a:r>
            <a:r>
              <a:rPr lang="en-US" sz="2400" dirty="0">
                <a:solidFill>
                  <a:srgbClr val="89C17A"/>
                </a:solidFill>
                <a:latin typeface="Menlo-Regular" panose="020B0609030804020204" pitchFamily="49" charset="0"/>
              </a:rPr>
              <a:t>1</a:t>
            </a:r>
            <a:r>
              <a:rPr lang="en-US" sz="2400" dirty="0">
                <a:solidFill>
                  <a:srgbClr val="AA936E"/>
                </a:solidFill>
                <a:latin typeface="Menlo-Regular" panose="020B0609030804020204" pitchFamily="49" charset="0"/>
              </a:rPr>
              <a:t>) kp1, km1</a:t>
            </a:r>
            <a:endParaRPr lang="en-US" sz="2400" dirty="0">
              <a:solidFill>
                <a:srgbClr val="B9A381"/>
              </a:solidFill>
              <a:latin typeface="Menlo" panose="020B0609030804020204" pitchFamily="49" charset="0"/>
            </a:endParaRPr>
          </a:p>
          <a:p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US" sz="2400" dirty="0">
                <a:solidFill>
                  <a:srgbClr val="7266B3"/>
                </a:solidFill>
                <a:latin typeface="Menlo" panose="020B0609030804020204" pitchFamily="49" charset="0"/>
              </a:rPr>
              <a:t>end</a:t>
            </a:r>
            <a:r>
              <a:rPr lang="en-US" sz="2400" dirty="0">
                <a:solidFill>
                  <a:srgbClr val="B9A381"/>
                </a:solidFill>
                <a:latin typeface="Menlo" panose="020B0609030804020204" pitchFamily="49" charset="0"/>
              </a:rPr>
              <a:t> </a:t>
            </a:r>
            <a:r>
              <a:rPr lang="en-US" sz="2400" dirty="0">
                <a:solidFill>
                  <a:srgbClr val="B36666"/>
                </a:solidFill>
                <a:latin typeface="Menlo" panose="020B0609030804020204" pitchFamily="49" charset="0"/>
              </a:rPr>
              <a:t>reaction rules</a:t>
            </a:r>
            <a:endParaRPr lang="en-US" sz="2400" dirty="0">
              <a:solidFill>
                <a:srgbClr val="D4D4D4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5107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984</TotalTime>
  <Words>851</Words>
  <Application>Microsoft Macintosh PowerPoint</Application>
  <PresentationFormat>Widescreen</PresentationFormat>
  <Paragraphs>148</Paragraphs>
  <Slides>38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Calibri Light</vt:lpstr>
      <vt:lpstr>Menlo</vt:lpstr>
      <vt:lpstr>Menlo-Regular</vt:lpstr>
      <vt:lpstr>Times</vt:lpstr>
      <vt:lpstr>Office Theme</vt:lpstr>
      <vt:lpstr>Hands On Intro to BioNetGen with VS Code Extension</vt:lpstr>
      <vt:lpstr>BioNetGen Resources Page</vt:lpstr>
      <vt:lpstr>BioNetGen Tutorial</vt:lpstr>
      <vt:lpstr>Setting up a simple model of ligand-receptor binding</vt:lpstr>
      <vt:lpstr>Molecule definitions go in the molecule types block</vt:lpstr>
      <vt:lpstr>Constructing the ligand-receptor binding rule: reactants</vt:lpstr>
      <vt:lpstr>Constructing the ligand-receptor binding rule: arrow</vt:lpstr>
      <vt:lpstr>Constructing the ligand-receptor binding rule: products</vt:lpstr>
      <vt:lpstr>Constructing the ligand-receptor binding rule: rate constants</vt:lpstr>
      <vt:lpstr>Additional steps to complete the model</vt:lpstr>
      <vt:lpstr>Complete model for reference</vt:lpstr>
      <vt:lpstr>Time course for ligand-receptor model</vt:lpstr>
      <vt:lpstr>The “contact map” shows the molecules and interactions defined by the rules</vt:lpstr>
      <vt:lpstr>Some finer points about “patterns”</vt:lpstr>
      <vt:lpstr>Some finer points about “patterns”</vt:lpstr>
      <vt:lpstr>Some finer points about “patterns”</vt:lpstr>
      <vt:lpstr>Some finer points about “patterns”</vt:lpstr>
      <vt:lpstr>Using parameter_scan to study the effect of varying ligand concentration</vt:lpstr>
      <vt:lpstr>Using parameter_scan to study the effect of varying ligand concentration</vt:lpstr>
      <vt:lpstr>Let’s consider a bivalent ligand</vt:lpstr>
      <vt:lpstr>Let’s consider a bivalent ligand</vt:lpstr>
      <vt:lpstr>Timecourses for ligand binding and dimerization</vt:lpstr>
      <vt:lpstr>Parameter scan reveals possibly surprising result</vt:lpstr>
      <vt:lpstr>Examination of the .net file provides additional insights into the model</vt:lpstr>
      <vt:lpstr>Exercise: How can we make the ligand binding cooperative?</vt:lpstr>
      <vt:lpstr>The .net file for modified model demonstrates expected network is generated</vt:lpstr>
      <vt:lpstr>What happens if both ligand and receptor are bivalent?</vt:lpstr>
      <vt:lpstr>What happens if both ligand and receptor are bivalent?</vt:lpstr>
      <vt:lpstr>Modeling downstream events</vt:lpstr>
      <vt:lpstr>Modeling downstream events</vt:lpstr>
      <vt:lpstr>Modeling downstream events</vt:lpstr>
      <vt:lpstr>Defining a transphosphorylation rule</vt:lpstr>
      <vt:lpstr>Without dephosphorylation, receptor phosphorylation quickly saturates</vt:lpstr>
      <vt:lpstr>Dephosphorylation rule needed to prevent nonphysical saturation</vt:lpstr>
      <vt:lpstr>.net file reveals rapid expansion of the model upon addition of the phosphorylation site</vt:lpstr>
      <vt:lpstr>Adding adaptor binding</vt:lpstr>
      <vt:lpstr>Adding adaptor restores saturation of receptor phosphorylation </vt:lpstr>
      <vt:lpstr>Templates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Hands On Intro to BioNetGen with VS Code Extension</dc:title>
  <dc:creator>Faeder, James R</dc:creator>
  <cp:lastModifiedBy>Faeder, James R</cp:lastModifiedBy>
  <cp:revision>1</cp:revision>
  <dcterms:created xsi:type="dcterms:W3CDTF">2022-07-10T19:04:05Z</dcterms:created>
  <dcterms:modified xsi:type="dcterms:W3CDTF">2022-07-11T11:28:39Z</dcterms:modified>
</cp:coreProperties>
</file>